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38"/>
  </p:notesMasterIdLst>
  <p:sldIdLst>
    <p:sldId id="256" r:id="rId2"/>
    <p:sldId id="303" r:id="rId3"/>
    <p:sldId id="257" r:id="rId4"/>
    <p:sldId id="293" r:id="rId5"/>
    <p:sldId id="295" r:id="rId6"/>
    <p:sldId id="258" r:id="rId7"/>
    <p:sldId id="259" r:id="rId8"/>
    <p:sldId id="262" r:id="rId9"/>
    <p:sldId id="261" r:id="rId10"/>
    <p:sldId id="296" r:id="rId11"/>
    <p:sldId id="297" r:id="rId12"/>
    <p:sldId id="266" r:id="rId13"/>
    <p:sldId id="267" r:id="rId14"/>
    <p:sldId id="304" r:id="rId15"/>
    <p:sldId id="269" r:id="rId16"/>
    <p:sldId id="299" r:id="rId17"/>
    <p:sldId id="280" r:id="rId18"/>
    <p:sldId id="273" r:id="rId19"/>
    <p:sldId id="291" r:id="rId20"/>
    <p:sldId id="300" r:id="rId21"/>
    <p:sldId id="301" r:id="rId22"/>
    <p:sldId id="275" r:id="rId23"/>
    <p:sldId id="272" r:id="rId24"/>
    <p:sldId id="281" r:id="rId25"/>
    <p:sldId id="277" r:id="rId26"/>
    <p:sldId id="279" r:id="rId27"/>
    <p:sldId id="282" r:id="rId28"/>
    <p:sldId id="284" r:id="rId29"/>
    <p:sldId id="285" r:id="rId30"/>
    <p:sldId id="305" r:id="rId31"/>
    <p:sldId id="286" r:id="rId32"/>
    <p:sldId id="287" r:id="rId33"/>
    <p:sldId id="288" r:id="rId34"/>
    <p:sldId id="289" r:id="rId35"/>
    <p:sldId id="290" r:id="rId36"/>
    <p:sldId id="264" r:id="rId37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2C1"/>
    <a:srgbClr val="0033CC"/>
    <a:srgbClr val="00CC99"/>
    <a:srgbClr val="99CCFF"/>
    <a:srgbClr val="008080"/>
    <a:srgbClr val="006699"/>
    <a:srgbClr val="C666D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5806" autoAdjust="0"/>
  </p:normalViewPr>
  <p:slideViewPr>
    <p:cSldViewPr snapToGrid="0">
      <p:cViewPr varScale="1">
        <p:scale>
          <a:sx n="71" d="100"/>
          <a:sy n="71" d="100"/>
        </p:scale>
        <p:origin x="413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19280-4C5E-4338-B737-2602785D9BFB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10FEE0-DD38-40F3-BD8E-79685B56E8B4}">
      <dgm:prSet custT="1"/>
      <dgm:spPr/>
      <dgm:t>
        <a:bodyPr/>
        <a:lstStyle/>
        <a:p>
          <a:r>
            <a:rPr lang="el-GR" sz="1800" b="1">
              <a:latin typeface="Trebuchet MS" panose="020B0603020202020204" pitchFamily="34" charset="0"/>
            </a:rPr>
            <a:t>Ανοιχτό και ανεξάρτητο από</a:t>
          </a:r>
          <a:r>
            <a:rPr lang="en-US" sz="1800" b="1">
              <a:latin typeface="Trebuchet MS" panose="020B0603020202020204" pitchFamily="34" charset="0"/>
            </a:rPr>
            <a:t> </a:t>
          </a:r>
          <a:r>
            <a:rPr lang="el-GR" sz="1800" b="1">
              <a:latin typeface="Trebuchet MS" panose="020B0603020202020204" pitchFamily="34" charset="0"/>
            </a:rPr>
            <a:t>προμηθευτές</a:t>
          </a:r>
          <a:r>
            <a:rPr lang="el-GR" sz="1800">
              <a:latin typeface="Trebuchet MS" panose="020B0603020202020204" pitchFamily="34" charset="0"/>
            </a:rPr>
            <a:t>:</a:t>
          </a:r>
          <a:endParaRPr lang="en-US" sz="1800">
            <a:latin typeface="Trebuchet MS" panose="020B0603020202020204" pitchFamily="34" charset="0"/>
          </a:endParaRPr>
        </a:p>
      </dgm:t>
    </dgm:pt>
    <dgm:pt modelId="{BC3F2AC2-EACA-4E73-88F9-5B1CB53C9D9A}" type="parTrans" cxnId="{D34EF478-FA33-40E6-8011-2EFD479E4A91}">
      <dgm:prSet/>
      <dgm:spPr/>
      <dgm:t>
        <a:bodyPr/>
        <a:lstStyle/>
        <a:p>
          <a:endParaRPr lang="en-US"/>
        </a:p>
      </dgm:t>
    </dgm:pt>
    <dgm:pt modelId="{DE2F7BE4-8AB2-40AB-9ACC-AB44A70A6AFD}" type="sibTrans" cxnId="{D34EF478-FA33-40E6-8011-2EFD479E4A91}">
      <dgm:prSet/>
      <dgm:spPr/>
      <dgm:t>
        <a:bodyPr/>
        <a:lstStyle/>
        <a:p>
          <a:endParaRPr lang="en-US"/>
        </a:p>
      </dgm:t>
    </dgm:pt>
    <dgm:pt modelId="{965723ED-D2F1-4AA6-9714-25355119905A}">
      <dgm:prSet custT="1"/>
      <dgm:spPr/>
      <dgm:t>
        <a:bodyPr/>
        <a:lstStyle/>
        <a:p>
          <a:r>
            <a:rPr lang="el-GR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Το LDAP είναι ένα </a:t>
          </a:r>
          <a:r>
            <a:rPr lang="el-GR" sz="18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ανοιχτό πρότυπο</a:t>
          </a:r>
          <a:r>
            <a:rPr lang="el-GR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, που σημαίνει ότι μπορεί να λειτουργήσει σε διαφορετικά λειτουργικά συστήματα και εφαρμογές.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endParaRPr>
        </a:p>
      </dgm:t>
    </dgm:pt>
    <dgm:pt modelId="{688C2618-24D3-4A0A-858A-58C1972C8952}" type="parTrans" cxnId="{91601E47-B99E-4CD0-8437-CB7FEBA7B48C}">
      <dgm:prSet/>
      <dgm:spPr/>
      <dgm:t>
        <a:bodyPr/>
        <a:lstStyle/>
        <a:p>
          <a:endParaRPr lang="en-US"/>
        </a:p>
      </dgm:t>
    </dgm:pt>
    <dgm:pt modelId="{0F0F63DD-905C-4FE0-9F5F-2FEC6A4615B6}" type="sibTrans" cxnId="{91601E47-B99E-4CD0-8437-CB7FEBA7B48C}">
      <dgm:prSet/>
      <dgm:spPr/>
      <dgm:t>
        <a:bodyPr/>
        <a:lstStyle/>
        <a:p>
          <a:endParaRPr lang="en-US"/>
        </a:p>
      </dgm:t>
    </dgm:pt>
    <dgm:pt modelId="{2A98B796-E1EB-4D20-98A1-62F34666CE3E}">
      <dgm:prSet custT="1"/>
      <dgm:spPr/>
      <dgm:t>
        <a:bodyPr/>
        <a:lstStyle/>
        <a:p>
          <a:r>
            <a:rPr lang="el-GR" sz="2000" b="1" dirty="0">
              <a:latin typeface="Trebuchet MS" panose="020B0603020202020204" pitchFamily="34" charset="0"/>
            </a:rPr>
            <a:t>Βιομηχανικό πρότυπο</a:t>
          </a:r>
          <a:r>
            <a:rPr lang="el-GR" sz="2000" dirty="0">
              <a:latin typeface="Trebuchet MS" panose="020B0603020202020204" pitchFamily="34" charset="0"/>
            </a:rPr>
            <a:t>:</a:t>
          </a:r>
          <a:endParaRPr lang="en-US" sz="2000" dirty="0">
            <a:latin typeface="Trebuchet MS" panose="020B0603020202020204" pitchFamily="34" charset="0"/>
          </a:endParaRPr>
        </a:p>
      </dgm:t>
    </dgm:pt>
    <dgm:pt modelId="{8262A574-29A7-4397-89D7-BB264C757BEE}" type="parTrans" cxnId="{510B0DC9-A999-4DE6-96A9-CABDEE42E031}">
      <dgm:prSet/>
      <dgm:spPr/>
      <dgm:t>
        <a:bodyPr/>
        <a:lstStyle/>
        <a:p>
          <a:endParaRPr lang="en-US"/>
        </a:p>
      </dgm:t>
    </dgm:pt>
    <dgm:pt modelId="{593881B4-369E-42B6-A1DA-9CABD42EE48C}" type="sibTrans" cxnId="{510B0DC9-A999-4DE6-96A9-CABDEE42E031}">
      <dgm:prSet/>
      <dgm:spPr/>
      <dgm:t>
        <a:bodyPr/>
        <a:lstStyle/>
        <a:p>
          <a:endParaRPr lang="en-US"/>
        </a:p>
      </dgm:t>
    </dgm:pt>
    <dgm:pt modelId="{5872E085-F273-4A95-A13E-A58EF31D221C}">
      <dgm:prSet custT="1"/>
      <dgm:spPr/>
      <dgm:t>
        <a:bodyPr/>
        <a:lstStyle/>
        <a:p>
          <a:r>
            <a:rPr lang="el-GR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Έχει υιοθετηθεί ευρέως και χρησιμοποιείται σε πολλές βιομηχανίες για τη διαχείριση δεδομένων με αξιόπιστο τρόπο.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endParaRPr>
        </a:p>
      </dgm:t>
    </dgm:pt>
    <dgm:pt modelId="{6D6D985B-2A04-4F63-97E4-F0A96B9F9054}" type="parTrans" cxnId="{F753496D-2A17-4013-8E70-A107B351EA40}">
      <dgm:prSet/>
      <dgm:spPr/>
      <dgm:t>
        <a:bodyPr/>
        <a:lstStyle/>
        <a:p>
          <a:endParaRPr lang="en-US"/>
        </a:p>
      </dgm:t>
    </dgm:pt>
    <dgm:pt modelId="{4E52E7AB-0D37-4D5E-B50A-2EEDE56DDDB3}" type="sibTrans" cxnId="{F753496D-2A17-4013-8E70-A107B351EA40}">
      <dgm:prSet/>
      <dgm:spPr/>
      <dgm:t>
        <a:bodyPr/>
        <a:lstStyle/>
        <a:p>
          <a:endParaRPr lang="en-US"/>
        </a:p>
      </dgm:t>
    </dgm:pt>
    <dgm:pt modelId="{CD3E5B76-2CFC-4CDD-B7EB-58BE4E9EF3D0}">
      <dgm:prSet custT="1"/>
      <dgm:spPr/>
      <dgm:t>
        <a:bodyPr/>
        <a:lstStyle/>
        <a:p>
          <a:r>
            <a:rPr lang="el-GR" sz="2000" b="1">
              <a:latin typeface="Trebuchet MS" panose="020B0603020202020204" pitchFamily="34" charset="0"/>
            </a:rPr>
            <a:t>Λειτουργεί μέσω δικτύων IP</a:t>
          </a:r>
          <a:r>
            <a:rPr lang="el-GR" sz="2000">
              <a:latin typeface="Trebuchet MS" panose="020B0603020202020204" pitchFamily="34" charset="0"/>
            </a:rPr>
            <a:t>:</a:t>
          </a:r>
          <a:endParaRPr lang="en-US" sz="2000">
            <a:latin typeface="Trebuchet MS" panose="020B0603020202020204" pitchFamily="34" charset="0"/>
          </a:endParaRPr>
        </a:p>
      </dgm:t>
    </dgm:pt>
    <dgm:pt modelId="{9ADC3D39-438F-426A-AAD4-EDE69048DED6}" type="parTrans" cxnId="{031656A4-4FDB-4C1F-9D64-89DDE00679FB}">
      <dgm:prSet/>
      <dgm:spPr/>
      <dgm:t>
        <a:bodyPr/>
        <a:lstStyle/>
        <a:p>
          <a:endParaRPr lang="en-US"/>
        </a:p>
      </dgm:t>
    </dgm:pt>
    <dgm:pt modelId="{26C822BB-4759-4150-A7F9-1F79BDEDA276}" type="sibTrans" cxnId="{031656A4-4FDB-4C1F-9D64-89DDE00679FB}">
      <dgm:prSet/>
      <dgm:spPr/>
      <dgm:t>
        <a:bodyPr/>
        <a:lstStyle/>
        <a:p>
          <a:endParaRPr lang="en-US"/>
        </a:p>
      </dgm:t>
    </dgm:pt>
    <dgm:pt modelId="{8842815A-57F0-41DF-8B2B-F4E8CCC9C1B0}">
      <dgm:prSet custT="1"/>
      <dgm:spPr/>
      <dgm:t>
        <a:bodyPr/>
        <a:lstStyle/>
        <a:p>
          <a:r>
            <a:rPr lang="el-GR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Το LDAP λειτουργεί μέσω δικτύων, όπως το διαδίκτυο ή το intranet μιας εταιρείας, καθιστώντας το εύκολα προσβάσιμο και χρήσιμο για σύγχρονες εφαρμογές.</a:t>
          </a:r>
          <a:endParaRPr lang="en-US" sz="1800" dirty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endParaRPr>
        </a:p>
      </dgm:t>
    </dgm:pt>
    <dgm:pt modelId="{2E8EAA05-6E06-4774-9BB2-914C1FE05279}" type="parTrans" cxnId="{0B61CE47-7218-41B0-A5B6-DFA1647B80B1}">
      <dgm:prSet/>
      <dgm:spPr/>
      <dgm:t>
        <a:bodyPr/>
        <a:lstStyle/>
        <a:p>
          <a:endParaRPr lang="en-US"/>
        </a:p>
      </dgm:t>
    </dgm:pt>
    <dgm:pt modelId="{FC6467B4-E97E-4FEB-B15D-55344AF905FC}" type="sibTrans" cxnId="{0B61CE47-7218-41B0-A5B6-DFA1647B80B1}">
      <dgm:prSet/>
      <dgm:spPr/>
      <dgm:t>
        <a:bodyPr/>
        <a:lstStyle/>
        <a:p>
          <a:endParaRPr lang="en-US"/>
        </a:p>
      </dgm:t>
    </dgm:pt>
    <dgm:pt modelId="{11AD0328-7753-4CF6-95C6-440F544741C3}" type="pres">
      <dgm:prSet presAssocID="{D3C19280-4C5E-4338-B737-2602785D9BFB}" presName="linear" presStyleCnt="0">
        <dgm:presLayoutVars>
          <dgm:dir/>
          <dgm:animLvl val="lvl"/>
          <dgm:resizeHandles val="exact"/>
        </dgm:presLayoutVars>
      </dgm:prSet>
      <dgm:spPr/>
    </dgm:pt>
    <dgm:pt modelId="{059C3DBD-8FDC-4EBE-A225-9FA3C3A4CD91}" type="pres">
      <dgm:prSet presAssocID="{9710FEE0-DD38-40F3-BD8E-79685B56E8B4}" presName="parentLin" presStyleCnt="0"/>
      <dgm:spPr/>
    </dgm:pt>
    <dgm:pt modelId="{62FCA34A-83E1-4E0C-B5C4-FA7964BA0FDC}" type="pres">
      <dgm:prSet presAssocID="{9710FEE0-DD38-40F3-BD8E-79685B56E8B4}" presName="parentLeftMargin" presStyleLbl="node1" presStyleIdx="0" presStyleCnt="3"/>
      <dgm:spPr/>
    </dgm:pt>
    <dgm:pt modelId="{92232E60-7232-4A2C-BE2A-3A6C75B6B93C}" type="pres">
      <dgm:prSet presAssocID="{9710FEE0-DD38-40F3-BD8E-79685B56E8B4}" presName="parentText" presStyleLbl="node1" presStyleIdx="0" presStyleCnt="3" custScaleX="117182">
        <dgm:presLayoutVars>
          <dgm:chMax val="0"/>
          <dgm:bulletEnabled val="1"/>
        </dgm:presLayoutVars>
      </dgm:prSet>
      <dgm:spPr/>
    </dgm:pt>
    <dgm:pt modelId="{31634246-4AD6-47A6-9ACE-ECE35DF791D6}" type="pres">
      <dgm:prSet presAssocID="{9710FEE0-DD38-40F3-BD8E-79685B56E8B4}" presName="negativeSpace" presStyleCnt="0"/>
      <dgm:spPr/>
    </dgm:pt>
    <dgm:pt modelId="{B3E04CD4-7ED0-4244-BE49-46E99272C0B0}" type="pres">
      <dgm:prSet presAssocID="{9710FEE0-DD38-40F3-BD8E-79685B56E8B4}" presName="childText" presStyleLbl="conFgAcc1" presStyleIdx="0" presStyleCnt="3">
        <dgm:presLayoutVars>
          <dgm:bulletEnabled val="1"/>
        </dgm:presLayoutVars>
      </dgm:prSet>
      <dgm:spPr/>
    </dgm:pt>
    <dgm:pt modelId="{7396BC76-E259-4F6B-877B-AAC092BE1C40}" type="pres">
      <dgm:prSet presAssocID="{DE2F7BE4-8AB2-40AB-9ACC-AB44A70A6AFD}" presName="spaceBetweenRectangles" presStyleCnt="0"/>
      <dgm:spPr/>
    </dgm:pt>
    <dgm:pt modelId="{54A91EA8-7FCE-4A12-86D9-1ABDFBD8B2EE}" type="pres">
      <dgm:prSet presAssocID="{2A98B796-E1EB-4D20-98A1-62F34666CE3E}" presName="parentLin" presStyleCnt="0"/>
      <dgm:spPr/>
    </dgm:pt>
    <dgm:pt modelId="{DE8C4030-6AFF-4EAD-BABF-C8E559796B9F}" type="pres">
      <dgm:prSet presAssocID="{2A98B796-E1EB-4D20-98A1-62F34666CE3E}" presName="parentLeftMargin" presStyleLbl="node1" presStyleIdx="0" presStyleCnt="3"/>
      <dgm:spPr/>
    </dgm:pt>
    <dgm:pt modelId="{5C7592EB-9C53-4532-9CA9-828E9052EC03}" type="pres">
      <dgm:prSet presAssocID="{2A98B796-E1EB-4D20-98A1-62F34666CE3E}" presName="parentText" presStyleLbl="node1" presStyleIdx="1" presStyleCnt="3" custScaleX="79004">
        <dgm:presLayoutVars>
          <dgm:chMax val="0"/>
          <dgm:bulletEnabled val="1"/>
        </dgm:presLayoutVars>
      </dgm:prSet>
      <dgm:spPr/>
    </dgm:pt>
    <dgm:pt modelId="{22D96C86-5903-4218-9855-705278DA77D6}" type="pres">
      <dgm:prSet presAssocID="{2A98B796-E1EB-4D20-98A1-62F34666CE3E}" presName="negativeSpace" presStyleCnt="0"/>
      <dgm:spPr/>
    </dgm:pt>
    <dgm:pt modelId="{46E99291-B95B-4356-9C7D-C6BEE2553475}" type="pres">
      <dgm:prSet presAssocID="{2A98B796-E1EB-4D20-98A1-62F34666CE3E}" presName="childText" presStyleLbl="conFgAcc1" presStyleIdx="1" presStyleCnt="3">
        <dgm:presLayoutVars>
          <dgm:bulletEnabled val="1"/>
        </dgm:presLayoutVars>
      </dgm:prSet>
      <dgm:spPr/>
    </dgm:pt>
    <dgm:pt modelId="{15044378-56A3-4317-BDB1-221EA0A153DA}" type="pres">
      <dgm:prSet presAssocID="{593881B4-369E-42B6-A1DA-9CABD42EE48C}" presName="spaceBetweenRectangles" presStyleCnt="0"/>
      <dgm:spPr/>
    </dgm:pt>
    <dgm:pt modelId="{B59D8EE3-3466-4193-BAB2-2178A98A091D}" type="pres">
      <dgm:prSet presAssocID="{CD3E5B76-2CFC-4CDD-B7EB-58BE4E9EF3D0}" presName="parentLin" presStyleCnt="0"/>
      <dgm:spPr/>
    </dgm:pt>
    <dgm:pt modelId="{C6255556-852D-4D07-8C0E-1F980401647B}" type="pres">
      <dgm:prSet presAssocID="{CD3E5B76-2CFC-4CDD-B7EB-58BE4E9EF3D0}" presName="parentLeftMargin" presStyleLbl="node1" presStyleIdx="1" presStyleCnt="3"/>
      <dgm:spPr/>
    </dgm:pt>
    <dgm:pt modelId="{088F4342-5125-4768-8557-C188038479D7}" type="pres">
      <dgm:prSet presAssocID="{CD3E5B76-2CFC-4CDD-B7EB-58BE4E9EF3D0}" presName="parentText" presStyleLbl="node1" presStyleIdx="2" presStyleCnt="3" custScaleX="92750">
        <dgm:presLayoutVars>
          <dgm:chMax val="0"/>
          <dgm:bulletEnabled val="1"/>
        </dgm:presLayoutVars>
      </dgm:prSet>
      <dgm:spPr/>
    </dgm:pt>
    <dgm:pt modelId="{8895E4BC-8445-46E4-AF55-6229FDB4A8A6}" type="pres">
      <dgm:prSet presAssocID="{CD3E5B76-2CFC-4CDD-B7EB-58BE4E9EF3D0}" presName="negativeSpace" presStyleCnt="0"/>
      <dgm:spPr/>
    </dgm:pt>
    <dgm:pt modelId="{AF2789C2-1C1B-4CF8-AD01-5D188B16A6B3}" type="pres">
      <dgm:prSet presAssocID="{CD3E5B76-2CFC-4CDD-B7EB-58BE4E9EF3D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6A4970C-E8B9-48AA-A06A-708164C1DC75}" type="presOf" srcId="{2A98B796-E1EB-4D20-98A1-62F34666CE3E}" destId="{DE8C4030-6AFF-4EAD-BABF-C8E559796B9F}" srcOrd="0" destOrd="0" presId="urn:microsoft.com/office/officeart/2005/8/layout/list1"/>
    <dgm:cxn modelId="{1C13B71F-E41D-4AE1-98D7-C22FE3C87622}" type="presOf" srcId="{8842815A-57F0-41DF-8B2B-F4E8CCC9C1B0}" destId="{AF2789C2-1C1B-4CF8-AD01-5D188B16A6B3}" srcOrd="0" destOrd="0" presId="urn:microsoft.com/office/officeart/2005/8/layout/list1"/>
    <dgm:cxn modelId="{0225C53A-CD07-46D0-8632-1B7E281C8366}" type="presOf" srcId="{CD3E5B76-2CFC-4CDD-B7EB-58BE4E9EF3D0}" destId="{088F4342-5125-4768-8557-C188038479D7}" srcOrd="1" destOrd="0" presId="urn:microsoft.com/office/officeart/2005/8/layout/list1"/>
    <dgm:cxn modelId="{83E2405B-0C17-4B37-889A-EE53B8AC89AE}" type="presOf" srcId="{9710FEE0-DD38-40F3-BD8E-79685B56E8B4}" destId="{62FCA34A-83E1-4E0C-B5C4-FA7964BA0FDC}" srcOrd="0" destOrd="0" presId="urn:microsoft.com/office/officeart/2005/8/layout/list1"/>
    <dgm:cxn modelId="{8AAA7D5F-780F-4B47-AE77-D4325743A549}" type="presOf" srcId="{2A98B796-E1EB-4D20-98A1-62F34666CE3E}" destId="{5C7592EB-9C53-4532-9CA9-828E9052EC03}" srcOrd="1" destOrd="0" presId="urn:microsoft.com/office/officeart/2005/8/layout/list1"/>
    <dgm:cxn modelId="{91601E47-B99E-4CD0-8437-CB7FEBA7B48C}" srcId="{9710FEE0-DD38-40F3-BD8E-79685B56E8B4}" destId="{965723ED-D2F1-4AA6-9714-25355119905A}" srcOrd="0" destOrd="0" parTransId="{688C2618-24D3-4A0A-858A-58C1972C8952}" sibTransId="{0F0F63DD-905C-4FE0-9F5F-2FEC6A4615B6}"/>
    <dgm:cxn modelId="{0B61CE47-7218-41B0-A5B6-DFA1647B80B1}" srcId="{CD3E5B76-2CFC-4CDD-B7EB-58BE4E9EF3D0}" destId="{8842815A-57F0-41DF-8B2B-F4E8CCC9C1B0}" srcOrd="0" destOrd="0" parTransId="{2E8EAA05-6E06-4774-9BB2-914C1FE05279}" sibTransId="{FC6467B4-E97E-4FEB-B15D-55344AF905FC}"/>
    <dgm:cxn modelId="{F753496D-2A17-4013-8E70-A107B351EA40}" srcId="{2A98B796-E1EB-4D20-98A1-62F34666CE3E}" destId="{5872E085-F273-4A95-A13E-A58EF31D221C}" srcOrd="0" destOrd="0" parTransId="{6D6D985B-2A04-4F63-97E4-F0A96B9F9054}" sibTransId="{4E52E7AB-0D37-4D5E-B50A-2EEDE56DDDB3}"/>
    <dgm:cxn modelId="{D34EF478-FA33-40E6-8011-2EFD479E4A91}" srcId="{D3C19280-4C5E-4338-B737-2602785D9BFB}" destId="{9710FEE0-DD38-40F3-BD8E-79685B56E8B4}" srcOrd="0" destOrd="0" parTransId="{BC3F2AC2-EACA-4E73-88F9-5B1CB53C9D9A}" sibTransId="{DE2F7BE4-8AB2-40AB-9ACC-AB44A70A6AFD}"/>
    <dgm:cxn modelId="{AADDBC89-1CD0-49F6-AEAE-5BB6D709D191}" type="presOf" srcId="{CD3E5B76-2CFC-4CDD-B7EB-58BE4E9EF3D0}" destId="{C6255556-852D-4D07-8C0E-1F980401647B}" srcOrd="0" destOrd="0" presId="urn:microsoft.com/office/officeart/2005/8/layout/list1"/>
    <dgm:cxn modelId="{84CC1B93-8AF2-4E7E-9F4B-3F3950EB98B8}" type="presOf" srcId="{D3C19280-4C5E-4338-B737-2602785D9BFB}" destId="{11AD0328-7753-4CF6-95C6-440F544741C3}" srcOrd="0" destOrd="0" presId="urn:microsoft.com/office/officeart/2005/8/layout/list1"/>
    <dgm:cxn modelId="{1364ACA0-CFE1-467C-BE7E-C5AAAAF65EE1}" type="presOf" srcId="{5872E085-F273-4A95-A13E-A58EF31D221C}" destId="{46E99291-B95B-4356-9C7D-C6BEE2553475}" srcOrd="0" destOrd="0" presId="urn:microsoft.com/office/officeart/2005/8/layout/list1"/>
    <dgm:cxn modelId="{031656A4-4FDB-4C1F-9D64-89DDE00679FB}" srcId="{D3C19280-4C5E-4338-B737-2602785D9BFB}" destId="{CD3E5B76-2CFC-4CDD-B7EB-58BE4E9EF3D0}" srcOrd="2" destOrd="0" parTransId="{9ADC3D39-438F-426A-AAD4-EDE69048DED6}" sibTransId="{26C822BB-4759-4150-A7F9-1F79BDEDA276}"/>
    <dgm:cxn modelId="{D17914C0-3304-4E16-A4F9-DF2F455FD000}" type="presOf" srcId="{9710FEE0-DD38-40F3-BD8E-79685B56E8B4}" destId="{92232E60-7232-4A2C-BE2A-3A6C75B6B93C}" srcOrd="1" destOrd="0" presId="urn:microsoft.com/office/officeart/2005/8/layout/list1"/>
    <dgm:cxn modelId="{819314C6-30AE-4272-8F1B-C49765304EAC}" type="presOf" srcId="{965723ED-D2F1-4AA6-9714-25355119905A}" destId="{B3E04CD4-7ED0-4244-BE49-46E99272C0B0}" srcOrd="0" destOrd="0" presId="urn:microsoft.com/office/officeart/2005/8/layout/list1"/>
    <dgm:cxn modelId="{510B0DC9-A999-4DE6-96A9-CABDEE42E031}" srcId="{D3C19280-4C5E-4338-B737-2602785D9BFB}" destId="{2A98B796-E1EB-4D20-98A1-62F34666CE3E}" srcOrd="1" destOrd="0" parTransId="{8262A574-29A7-4397-89D7-BB264C757BEE}" sibTransId="{593881B4-369E-42B6-A1DA-9CABD42EE48C}"/>
    <dgm:cxn modelId="{F9AC8D51-20AE-4EC5-BCE4-C649128FD2F4}" type="presParOf" srcId="{11AD0328-7753-4CF6-95C6-440F544741C3}" destId="{059C3DBD-8FDC-4EBE-A225-9FA3C3A4CD91}" srcOrd="0" destOrd="0" presId="urn:microsoft.com/office/officeart/2005/8/layout/list1"/>
    <dgm:cxn modelId="{D3538C04-148D-41AD-AE80-B654E383A97F}" type="presParOf" srcId="{059C3DBD-8FDC-4EBE-A225-9FA3C3A4CD91}" destId="{62FCA34A-83E1-4E0C-B5C4-FA7964BA0FDC}" srcOrd="0" destOrd="0" presId="urn:microsoft.com/office/officeart/2005/8/layout/list1"/>
    <dgm:cxn modelId="{FDB89641-5B89-4F2A-A9DA-2421A1C0BFF0}" type="presParOf" srcId="{059C3DBD-8FDC-4EBE-A225-9FA3C3A4CD91}" destId="{92232E60-7232-4A2C-BE2A-3A6C75B6B93C}" srcOrd="1" destOrd="0" presId="urn:microsoft.com/office/officeart/2005/8/layout/list1"/>
    <dgm:cxn modelId="{282E6A33-5EBB-4F5C-BA48-99C8C87AF8CF}" type="presParOf" srcId="{11AD0328-7753-4CF6-95C6-440F544741C3}" destId="{31634246-4AD6-47A6-9ACE-ECE35DF791D6}" srcOrd="1" destOrd="0" presId="urn:microsoft.com/office/officeart/2005/8/layout/list1"/>
    <dgm:cxn modelId="{5960EA8D-A7B7-4B8C-ADF4-315BFC1F4FFE}" type="presParOf" srcId="{11AD0328-7753-4CF6-95C6-440F544741C3}" destId="{B3E04CD4-7ED0-4244-BE49-46E99272C0B0}" srcOrd="2" destOrd="0" presId="urn:microsoft.com/office/officeart/2005/8/layout/list1"/>
    <dgm:cxn modelId="{F361CEF1-17D0-4972-B479-0E7A4DDEC3A0}" type="presParOf" srcId="{11AD0328-7753-4CF6-95C6-440F544741C3}" destId="{7396BC76-E259-4F6B-877B-AAC092BE1C40}" srcOrd="3" destOrd="0" presId="urn:microsoft.com/office/officeart/2005/8/layout/list1"/>
    <dgm:cxn modelId="{CEDC1314-7A80-4D90-B982-E04678A858AB}" type="presParOf" srcId="{11AD0328-7753-4CF6-95C6-440F544741C3}" destId="{54A91EA8-7FCE-4A12-86D9-1ABDFBD8B2EE}" srcOrd="4" destOrd="0" presId="urn:microsoft.com/office/officeart/2005/8/layout/list1"/>
    <dgm:cxn modelId="{A8171EAB-FF68-4A1B-99BE-FCC838A27D27}" type="presParOf" srcId="{54A91EA8-7FCE-4A12-86D9-1ABDFBD8B2EE}" destId="{DE8C4030-6AFF-4EAD-BABF-C8E559796B9F}" srcOrd="0" destOrd="0" presId="urn:microsoft.com/office/officeart/2005/8/layout/list1"/>
    <dgm:cxn modelId="{0D84D1F9-3B8B-4D53-AD92-E03822AE42E4}" type="presParOf" srcId="{54A91EA8-7FCE-4A12-86D9-1ABDFBD8B2EE}" destId="{5C7592EB-9C53-4532-9CA9-828E9052EC03}" srcOrd="1" destOrd="0" presId="urn:microsoft.com/office/officeart/2005/8/layout/list1"/>
    <dgm:cxn modelId="{D20AC781-B944-4C54-9F73-1BEC2BB5204F}" type="presParOf" srcId="{11AD0328-7753-4CF6-95C6-440F544741C3}" destId="{22D96C86-5903-4218-9855-705278DA77D6}" srcOrd="5" destOrd="0" presId="urn:microsoft.com/office/officeart/2005/8/layout/list1"/>
    <dgm:cxn modelId="{8B8D21BB-4BC8-41AD-9B20-54AF4520199D}" type="presParOf" srcId="{11AD0328-7753-4CF6-95C6-440F544741C3}" destId="{46E99291-B95B-4356-9C7D-C6BEE2553475}" srcOrd="6" destOrd="0" presId="urn:microsoft.com/office/officeart/2005/8/layout/list1"/>
    <dgm:cxn modelId="{277F63DD-669C-40AD-AC66-30366CF5CBCD}" type="presParOf" srcId="{11AD0328-7753-4CF6-95C6-440F544741C3}" destId="{15044378-56A3-4317-BDB1-221EA0A153DA}" srcOrd="7" destOrd="0" presId="urn:microsoft.com/office/officeart/2005/8/layout/list1"/>
    <dgm:cxn modelId="{D1B2DBA2-7A01-40EF-BC1B-C94B3941F3E0}" type="presParOf" srcId="{11AD0328-7753-4CF6-95C6-440F544741C3}" destId="{B59D8EE3-3466-4193-BAB2-2178A98A091D}" srcOrd="8" destOrd="0" presId="urn:microsoft.com/office/officeart/2005/8/layout/list1"/>
    <dgm:cxn modelId="{7CF2F02F-2E02-4E28-8CEB-446481A40F4E}" type="presParOf" srcId="{B59D8EE3-3466-4193-BAB2-2178A98A091D}" destId="{C6255556-852D-4D07-8C0E-1F980401647B}" srcOrd="0" destOrd="0" presId="urn:microsoft.com/office/officeart/2005/8/layout/list1"/>
    <dgm:cxn modelId="{23BF6885-315F-4287-8299-0EB8462AB739}" type="presParOf" srcId="{B59D8EE3-3466-4193-BAB2-2178A98A091D}" destId="{088F4342-5125-4768-8557-C188038479D7}" srcOrd="1" destOrd="0" presId="urn:microsoft.com/office/officeart/2005/8/layout/list1"/>
    <dgm:cxn modelId="{2456CE84-2D1A-4B7B-9D20-9D0C18C8CE9E}" type="presParOf" srcId="{11AD0328-7753-4CF6-95C6-440F544741C3}" destId="{8895E4BC-8445-46E4-AF55-6229FDB4A8A6}" srcOrd="9" destOrd="0" presId="urn:microsoft.com/office/officeart/2005/8/layout/list1"/>
    <dgm:cxn modelId="{E2A0D28D-AA9A-4B07-AD58-72D05CB28150}" type="presParOf" srcId="{11AD0328-7753-4CF6-95C6-440F544741C3}" destId="{AF2789C2-1C1B-4CF8-AD01-5D188B16A6B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04CD4-7ED0-4244-BE49-46E99272C0B0}">
      <dsp:nvSpPr>
        <dsp:cNvPr id="0" name=""/>
        <dsp:cNvSpPr/>
      </dsp:nvSpPr>
      <dsp:spPr>
        <a:xfrm>
          <a:off x="0" y="354444"/>
          <a:ext cx="6261100" cy="1521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5931" tIns="437388" rIns="4859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Το LDAP είναι ένα </a:t>
          </a:r>
          <a:r>
            <a:rPr lang="el-GR" sz="1800" b="1" kern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ανοιχτό πρότυπο</a:t>
          </a:r>
          <a:r>
            <a:rPr lang="el-GR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, που σημαίνει ότι μπορεί να λειτουργήσει σε διαφορετικά λειτουργικά συστήματα και εφαρμογές.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endParaRPr>
        </a:p>
      </dsp:txBody>
      <dsp:txXfrm>
        <a:off x="0" y="354444"/>
        <a:ext cx="6261100" cy="1521449"/>
      </dsp:txXfrm>
    </dsp:sp>
    <dsp:sp modelId="{92232E60-7232-4A2C-BE2A-3A6C75B6B93C}">
      <dsp:nvSpPr>
        <dsp:cNvPr id="0" name=""/>
        <dsp:cNvSpPr/>
      </dsp:nvSpPr>
      <dsp:spPr>
        <a:xfrm>
          <a:off x="313055" y="44484"/>
          <a:ext cx="513581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658" tIns="0" rIns="1656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b="1" kern="1200">
              <a:latin typeface="Trebuchet MS" panose="020B0603020202020204" pitchFamily="34" charset="0"/>
            </a:rPr>
            <a:t>Ανοιχτό και ανεξάρτητο από</a:t>
          </a:r>
          <a:r>
            <a:rPr lang="en-US" sz="1800" b="1" kern="1200">
              <a:latin typeface="Trebuchet MS" panose="020B0603020202020204" pitchFamily="34" charset="0"/>
            </a:rPr>
            <a:t> </a:t>
          </a:r>
          <a:r>
            <a:rPr lang="el-GR" sz="1800" b="1" kern="1200">
              <a:latin typeface="Trebuchet MS" panose="020B0603020202020204" pitchFamily="34" charset="0"/>
            </a:rPr>
            <a:t>προμηθευτές</a:t>
          </a:r>
          <a:r>
            <a:rPr lang="el-GR" sz="1800" kern="1200">
              <a:latin typeface="Trebuchet MS" panose="020B0603020202020204" pitchFamily="34" charset="0"/>
            </a:rPr>
            <a:t>:</a:t>
          </a:r>
          <a:endParaRPr lang="en-US" sz="1800" kern="1200">
            <a:latin typeface="Trebuchet MS" panose="020B0603020202020204" pitchFamily="34" charset="0"/>
          </a:endParaRPr>
        </a:p>
      </dsp:txBody>
      <dsp:txXfrm>
        <a:off x="343317" y="74746"/>
        <a:ext cx="5075293" cy="559396"/>
      </dsp:txXfrm>
    </dsp:sp>
    <dsp:sp modelId="{46E99291-B95B-4356-9C7D-C6BEE2553475}">
      <dsp:nvSpPr>
        <dsp:cNvPr id="0" name=""/>
        <dsp:cNvSpPr/>
      </dsp:nvSpPr>
      <dsp:spPr>
        <a:xfrm>
          <a:off x="0" y="2299254"/>
          <a:ext cx="6261100" cy="1289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5931" tIns="437388" rIns="4859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Έχει υιοθετηθεί ευρέως και χρησιμοποιείται σε πολλές βιομηχανίες για τη διαχείριση δεδομένων με αξιόπιστο τρόπο.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endParaRPr>
        </a:p>
      </dsp:txBody>
      <dsp:txXfrm>
        <a:off x="0" y="2299254"/>
        <a:ext cx="6261100" cy="1289925"/>
      </dsp:txXfrm>
    </dsp:sp>
    <dsp:sp modelId="{5C7592EB-9C53-4532-9CA9-828E9052EC03}">
      <dsp:nvSpPr>
        <dsp:cNvPr id="0" name=""/>
        <dsp:cNvSpPr/>
      </dsp:nvSpPr>
      <dsp:spPr>
        <a:xfrm>
          <a:off x="313055" y="1989294"/>
          <a:ext cx="3462563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658" tIns="0" rIns="1656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Trebuchet MS" panose="020B0603020202020204" pitchFamily="34" charset="0"/>
            </a:rPr>
            <a:t>Βιομηχανικό πρότυπο</a:t>
          </a:r>
          <a:r>
            <a:rPr lang="el-GR" sz="2000" kern="1200" dirty="0">
              <a:latin typeface="Trebuchet MS" panose="020B0603020202020204" pitchFamily="34" charset="0"/>
            </a:rPr>
            <a:t>:</a:t>
          </a:r>
          <a:endParaRPr lang="en-US" sz="2000" kern="1200" dirty="0">
            <a:latin typeface="Trebuchet MS" panose="020B0603020202020204" pitchFamily="34" charset="0"/>
          </a:endParaRPr>
        </a:p>
      </dsp:txBody>
      <dsp:txXfrm>
        <a:off x="343317" y="2019556"/>
        <a:ext cx="3402039" cy="559396"/>
      </dsp:txXfrm>
    </dsp:sp>
    <dsp:sp modelId="{AF2789C2-1C1B-4CF8-AD01-5D188B16A6B3}">
      <dsp:nvSpPr>
        <dsp:cNvPr id="0" name=""/>
        <dsp:cNvSpPr/>
      </dsp:nvSpPr>
      <dsp:spPr>
        <a:xfrm>
          <a:off x="0" y="4012540"/>
          <a:ext cx="6261100" cy="1521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5931" tIns="437388" rIns="48593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rPr>
            <a:t>Το LDAP λειτουργεί μέσω δικτύων, όπως το διαδίκτυο ή το intranet μιας εταιρείας, καθιστώντας το εύκολα προσβάσιμο και χρήσιμο για σύγχρονες εφαρμογές.</a:t>
          </a:r>
          <a:endParaRPr lang="en-US" sz="1800" kern="1200" dirty="0">
            <a:solidFill>
              <a:schemeClr val="tx1">
                <a:lumMod val="75000"/>
                <a:lumOff val="25000"/>
              </a:schemeClr>
            </a:solidFill>
            <a:latin typeface="Trebuchet MS" panose="020B0603020202020204" pitchFamily="34" charset="0"/>
          </a:endParaRPr>
        </a:p>
      </dsp:txBody>
      <dsp:txXfrm>
        <a:off x="0" y="4012540"/>
        <a:ext cx="6261100" cy="1521449"/>
      </dsp:txXfrm>
    </dsp:sp>
    <dsp:sp modelId="{088F4342-5125-4768-8557-C188038479D7}">
      <dsp:nvSpPr>
        <dsp:cNvPr id="0" name=""/>
        <dsp:cNvSpPr/>
      </dsp:nvSpPr>
      <dsp:spPr>
        <a:xfrm>
          <a:off x="313055" y="3702580"/>
          <a:ext cx="4065019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658" tIns="0" rIns="16565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>
              <a:latin typeface="Trebuchet MS" panose="020B0603020202020204" pitchFamily="34" charset="0"/>
            </a:rPr>
            <a:t>Λειτουργεί μέσω δικτύων IP</a:t>
          </a:r>
          <a:r>
            <a:rPr lang="el-GR" sz="2000" kern="1200">
              <a:latin typeface="Trebuchet MS" panose="020B0603020202020204" pitchFamily="34" charset="0"/>
            </a:rPr>
            <a:t>:</a:t>
          </a:r>
          <a:endParaRPr lang="en-US" sz="2000" kern="1200">
            <a:latin typeface="Trebuchet MS" panose="020B0603020202020204" pitchFamily="34" charset="0"/>
          </a:endParaRPr>
        </a:p>
      </dsp:txBody>
      <dsp:txXfrm>
        <a:off x="343317" y="3732842"/>
        <a:ext cx="4004495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70952-811B-4D6C-8AED-CEED913F8CB4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4C82C-776A-49E7-8228-E45E80902524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789417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Μία συνηθισμένη χρήση του LDAP είναι η παροχή ενός κεντρικού σημείου αποθήκευσης για ονόματα χρηστών και κωδικούς πρόσβασης.</a:t>
            </a:r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3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05051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Πρακτική Χρήση:</a:t>
            </a:r>
            <a:br>
              <a:rPr lang="el-GR" dirty="0"/>
            </a:br>
            <a:r>
              <a:rPr lang="el-GR" dirty="0"/>
              <a:t>Σε περιπτώσεις όπου πολλές εφαρμογές ή συστήματα χρειάζονται ταυτόχρονη πρόσβαση στο LDAP, το </a:t>
            </a:r>
            <a:r>
              <a:rPr lang="el-GR" dirty="0" err="1"/>
              <a:t>lload</a:t>
            </a:r>
            <a:r>
              <a:rPr lang="en-US" dirty="0"/>
              <a:t>d</a:t>
            </a:r>
            <a:r>
              <a:rPr lang="el-GR" dirty="0"/>
              <a:t> διανέμει ομοιόμορφα τα αιτήματα, διασφαλίζοντας την ομαλή λειτουργία.</a:t>
            </a:r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26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845052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simpleSecurityObject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OID (Object </a:t>
            </a:r>
            <a:r>
              <a:rPr lang="en-US" b="1" dirty="0" err="1"/>
              <a:t>Indentifier</a:t>
            </a:r>
            <a:r>
              <a:rPr lang="en-US" b="1" dirty="0"/>
              <a:t>)</a:t>
            </a:r>
            <a:r>
              <a:rPr lang="en-US" dirty="0"/>
              <a:t>: 0.9.2342.19200300.100.4.19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Description (DESC)</a:t>
            </a:r>
            <a:r>
              <a:rPr lang="en-US" dirty="0"/>
              <a:t>: A simple security object </a:t>
            </a:r>
            <a:r>
              <a:rPr lang="el-GR" dirty="0"/>
              <a:t>όπως ορίζεται στο </a:t>
            </a:r>
            <a:r>
              <a:rPr lang="en-US" dirty="0"/>
              <a:t>RFC1274.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Inheritance (SUP)</a:t>
            </a:r>
            <a:r>
              <a:rPr lang="en-US" dirty="0"/>
              <a:t>: Inherits from the top objectClass.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Type</a:t>
            </a:r>
            <a:r>
              <a:rPr lang="en-US" dirty="0"/>
              <a:t>: AUXILIARY — </a:t>
            </a:r>
            <a:r>
              <a:rPr lang="el-GR" dirty="0"/>
              <a:t>Μπορεί να χρησιμοποιηθεί σε άλλα</a:t>
            </a:r>
            <a:r>
              <a:rPr lang="en-US" dirty="0"/>
              <a:t> structural </a:t>
            </a:r>
            <a:r>
              <a:rPr lang="en-US" dirty="0" err="1"/>
              <a:t>objectClasses</a:t>
            </a:r>
            <a:r>
              <a:rPr lang="en-US" dirty="0"/>
              <a:t> </a:t>
            </a:r>
            <a:r>
              <a:rPr lang="el-GR" dirty="0"/>
              <a:t>για να προσθέσει λειτουργικότητα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Requirements (MUST)</a:t>
            </a:r>
            <a:r>
              <a:rPr lang="en-US" dirty="0"/>
              <a:t>: </a:t>
            </a:r>
            <a:r>
              <a:rPr lang="el-GR" dirty="0"/>
              <a:t>Απαιτείται ένα </a:t>
            </a:r>
            <a:r>
              <a:rPr lang="en-US" dirty="0" err="1"/>
              <a:t>userPassword</a:t>
            </a:r>
            <a:r>
              <a:rPr lang="en-US" dirty="0"/>
              <a:t> attribute.</a:t>
            </a:r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31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66803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/>
              <a:t>Το LDAP (</a:t>
            </a:r>
            <a:r>
              <a:rPr lang="el-GR" sz="1200" dirty="0" err="1"/>
              <a:t>Lightweight</a:t>
            </a:r>
            <a:r>
              <a:rPr lang="el-GR" sz="1200" dirty="0"/>
              <a:t> </a:t>
            </a:r>
            <a:r>
              <a:rPr lang="el-GR" sz="1200" dirty="0" err="1"/>
              <a:t>Directory</a:t>
            </a:r>
            <a:r>
              <a:rPr lang="el-GR" sz="1200" dirty="0"/>
              <a:t> Access </a:t>
            </a:r>
            <a:r>
              <a:rPr lang="el-GR" sz="1200" dirty="0" err="1"/>
              <a:t>Protocol</a:t>
            </a:r>
            <a:r>
              <a:rPr lang="el-GR" sz="1200" dirty="0"/>
              <a:t>) αναπτύχθηκε ως μια πιο απλή και αποδοτική εναλλακτική του DAP (</a:t>
            </a:r>
            <a:r>
              <a:rPr lang="el-GR" sz="1200" dirty="0" err="1"/>
              <a:t>Directory</a:t>
            </a:r>
            <a:r>
              <a:rPr lang="el-GR" sz="1200" dirty="0"/>
              <a:t> Access </a:t>
            </a:r>
            <a:r>
              <a:rPr lang="el-GR" sz="1200" dirty="0" err="1"/>
              <a:t>Protocol</a:t>
            </a:r>
            <a:r>
              <a:rPr lang="el-GR" sz="1200" dirty="0"/>
              <a:t>), το οποίο χρησιμοποιούνταν για πρόσβαση σε υπηρεσίες καταλόγου X.500.</a:t>
            </a:r>
            <a:endParaRPr lang="en-US" sz="1200" b="1" dirty="0"/>
          </a:p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4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66168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30CD6-AF4B-2F43-1A07-875949DE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A2CD96-7D89-4E05-B8C1-15E8DAC5D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3EE979-3AD4-F447-4BED-21F033337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23630-6EA0-3BDE-4885-DF1F27311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5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62361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Παραδείγματα Υπηρεσιών Καταλόγου στην Πραγματική Ζωή</a:t>
            </a: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b="1" dirty="0"/>
              <a:t>Εταιρικός Κατάλογος Email</a:t>
            </a:r>
            <a:r>
              <a:rPr lang="el-GR" dirty="0"/>
              <a:t>:</a:t>
            </a:r>
            <a:r>
              <a:rPr lang="en-US" dirty="0"/>
              <a:t> </a:t>
            </a:r>
            <a:r>
              <a:rPr lang="el-GR" dirty="0"/>
              <a:t>Ένα κεντρικό σύστημα που αποθηκεύει όλες τις διευθύνσεις email των υπαλλήλων, τα τμήματα και τα τηλέφωνά τους. Το LDAP επιτρέπει στους χρήστες και τις εφαρμογές να αναζητούν ή να ενημερώνουν αυτόν τον κατάλογο.</a:t>
            </a:r>
          </a:p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6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39075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CY" sz="1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μια μορφή απλού κειμένου (σε αντίθεση με ένα δυαδικό πρωτόκολλο όπως το ίδιο το LDAP):</a:t>
            </a:r>
            <a:r>
              <a:rPr kumimoji="0" lang="el-GR" altLang="en-CY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lang="en-CY" dirty="0"/>
          </a:p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9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0871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15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63813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dn</a:t>
            </a:r>
            <a:r>
              <a:rPr lang="en-US" b="1" dirty="0"/>
              <a:t>: dc=localdomain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Το </a:t>
            </a:r>
            <a:r>
              <a:rPr lang="en-US" dirty="0"/>
              <a:t>Distinguished Name (DN) </a:t>
            </a:r>
            <a:r>
              <a:rPr lang="el-GR" dirty="0"/>
              <a:t>της εγγραφής το οποίο αναγνωρίζει μοναδικά αυτό το αντικείμενο στον κατάλογο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dc=localdomain </a:t>
            </a:r>
            <a:r>
              <a:rPr lang="el-GR" dirty="0"/>
              <a:t>αντιπροσωπεύει τη βάση του </a:t>
            </a:r>
            <a:r>
              <a:rPr lang="en-US" dirty="0"/>
              <a:t>directory tree</a:t>
            </a:r>
            <a:r>
              <a:rPr lang="el-GR" dirty="0"/>
              <a:t>, όπου το</a:t>
            </a:r>
            <a:r>
              <a:rPr lang="en-US" dirty="0"/>
              <a:t> dc </a:t>
            </a:r>
            <a:r>
              <a:rPr lang="el-GR" dirty="0"/>
              <a:t>σημαίνει</a:t>
            </a:r>
            <a:r>
              <a:rPr lang="en-US" dirty="0"/>
              <a:t> "domain component."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objectClass: top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Δείχνει ότι αυτή η καταχώρηση βρίσκεται στην κορυφή της ιεραρχίας καταλόγων και είναι απαραίτητη για όλες τις υπόλοιπες </a:t>
            </a:r>
            <a:r>
              <a:rPr lang="en-US" dirty="0"/>
              <a:t>LDAP </a:t>
            </a:r>
            <a:r>
              <a:rPr lang="el-GR" dirty="0"/>
              <a:t>καταχωρήσεις.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objectClass: </a:t>
            </a:r>
            <a:r>
              <a:rPr lang="en-US" b="1" dirty="0" err="1"/>
              <a:t>dcObject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Καθορίζει ότι αυτή η καταχώρηση αντιπροσωπεύει ένα</a:t>
            </a:r>
            <a:r>
              <a:rPr lang="en-US" dirty="0"/>
              <a:t> domain component (dc=localdomain).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objectClass: organization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Δείχνει ότι αυτή η καταχώρηση είναι ένας οργανισμός</a:t>
            </a:r>
            <a:r>
              <a:rPr lang="en-US" dirty="0"/>
              <a:t>. </a:t>
            </a:r>
            <a:r>
              <a:rPr lang="el-GR" dirty="0"/>
              <a:t>Το</a:t>
            </a:r>
            <a:r>
              <a:rPr lang="en-US" dirty="0"/>
              <a:t> organization class </a:t>
            </a:r>
            <a:r>
              <a:rPr lang="el-GR" dirty="0"/>
              <a:t>επιτρέπει τη χρήση του</a:t>
            </a:r>
            <a:r>
              <a:rPr lang="en-US" dirty="0"/>
              <a:t> attribute o (organization name).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o: Example Organization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Το όνομα του οργανισμού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dc: localdomain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Ορίζει το</a:t>
            </a:r>
            <a:r>
              <a:rPr lang="en-US" dirty="0"/>
              <a:t> domain component </a:t>
            </a:r>
            <a:r>
              <a:rPr lang="el-GR" dirty="0"/>
              <a:t>για αυτή την καταχώρηση</a:t>
            </a:r>
            <a:r>
              <a:rPr lang="en-US" dirty="0"/>
              <a:t>, </a:t>
            </a:r>
            <a:r>
              <a:rPr lang="el-GR" dirty="0"/>
              <a:t>το οποίο είναι το</a:t>
            </a:r>
            <a:r>
              <a:rPr lang="en-US" dirty="0"/>
              <a:t> localdomain.</a:t>
            </a:r>
          </a:p>
          <a:p>
            <a:r>
              <a:rPr lang="en-US" b="1" dirty="0"/>
              <a:t>Purpose</a:t>
            </a:r>
          </a:p>
          <a:p>
            <a:r>
              <a:rPr lang="en-US" dirty="0"/>
              <a:t>This section creates the root of the LDAP directory tree. All other entries will branch out from this base DN.</a:t>
            </a:r>
          </a:p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17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262748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Anonymous:</a:t>
            </a:r>
            <a:r>
              <a:rPr lang="el-GR" dirty="0"/>
              <a:t> Χρησιμοποιούνται για πρόσβαση σε κάποιον δημόσιο κατάλογο.</a:t>
            </a:r>
          </a:p>
          <a:p>
            <a:pPr marL="0" indent="0">
              <a:buNone/>
            </a:pPr>
            <a:r>
              <a:rPr lang="el-GR" dirty="0"/>
              <a:t>                     Μη ασφαλή για ευαίσθητες πληροφορίες.</a:t>
            </a:r>
          </a:p>
          <a:p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23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161516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Για να έχουμε ασφαλείς συνδέσεις</a:t>
            </a:r>
            <a:endParaRPr lang="en-C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4C82C-776A-49E7-8228-E45E80902524}" type="slidenum">
              <a:rPr lang="en-CY" smtClean="0"/>
              <a:t>25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78231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F88D-362D-2372-198C-EA8EDC041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EBA1B-E868-57EE-31D0-EB68EB807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B6F1C-532B-8125-0B22-5EE419682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5D771-55A6-FF3B-DBCE-220A4870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396D0-79C9-9E10-CD18-76CD121E3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64765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1110F-0814-826E-A006-C3E7525C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503FB-15E3-98FE-5518-60403E4BF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F697E-E179-9067-3FF6-807AD320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738A4-3AFF-25F2-DB90-0B287AA0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EAEC9-B802-6B30-AE39-9FFDB65E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88628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002C9F-7B16-2211-FB4A-4CF844DA1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B032D-50FD-AD7B-CE27-EE5510B25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43A1F-34BE-9437-8FF2-6E0D6E56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A0B8-BE26-AA6A-515E-21DAE3395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8A34C-1E7C-B605-AA1D-9E8EEAA3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798336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A455A-63DB-34B5-CDC4-D7A4FD91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CA9A7-C13D-722A-A010-79BF7BD7D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4D879-0960-DA43-9F22-8EBA00B8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F3E0C-559C-D72C-5F64-2FDBF9B8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180C8-21F3-9250-0138-24DEB453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04201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A048-D285-304C-5ED1-A1953E94C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96A3-6162-92D1-101A-FFE80420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7F9FD-7F90-6C56-EC43-5A5C021D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BCAA0-E520-DB39-3995-2F60DD20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C2345-639A-7A59-C548-910C7EDF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123171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FBA3-24B0-3B74-74F8-867CCD77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B0050-621B-C102-796C-1B3D03EBC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71F2E-9EAC-DD82-6C3B-8B77B3251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45730-D3BD-881D-0B48-5B7126DB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1F09E-4F69-4645-636C-1C73F1C3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E7963-ACEC-8546-1562-DECFEDC48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59122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0E80-4154-3948-C8F2-C9918EAC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F4826-B757-A824-D97A-84343025D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5725D-1BDE-23CE-E9FB-F8C5855F3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2BF27-2631-E418-A5C2-88D29B071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5273FB-CBC0-EA55-9C8F-D75255296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E16AB-4C3F-0DCA-714E-4DAC09ADD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B1811-7EC9-B0CF-8589-EA6C0A39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8D9649-0C81-941C-74F6-34880857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84230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3EAD-C360-2725-D314-BC2622552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72839-8E63-0179-6602-5FC6D593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37EB1-83F7-B524-3800-83C7BDE7B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BF594-9C0D-C6B7-39DA-6DB5DC90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66364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2D589-BE0B-2488-6530-58EC2420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DB2C3-1784-0DF2-2003-975A5476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20F2B-4E54-97DD-A9F2-352DCDE8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24710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DC25D-4623-D106-EE79-F2BF51CA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1548A-4872-8EE6-A0F2-82199F4F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D9FF6-ECD9-0A1D-225B-8ABC70EC7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A31BA-ACA0-3A00-2872-C3D1CB23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48F59-3831-F072-413F-298631BA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13F3E-A82B-2AB8-008B-B2CC0DE4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218763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0E0C5-C503-CC10-E9D0-40F1C625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BFAAF-9F44-41CF-1024-6FB6A4281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9175D-2BDE-6449-5066-A26D170B1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D612B-4B4B-B662-7281-8DD235E49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48BB57-B9F6-3444-1BDC-3E5B68ED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59045-621A-2953-C141-3BBECAA9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9512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4C1643-BB80-F1BB-D9FC-B66ECD9B1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9688D-10BC-E6DC-286A-68C6CC526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2E228-DFCC-B177-52CF-E5B16217F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78571E-625D-4A2E-A622-8807619613CE}" type="datetimeFigureOut">
              <a:rPr lang="en-CY" smtClean="0"/>
              <a:t>04/12/2024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6C276-7C32-3D0F-5AF6-B70B99E82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96925-20AA-0428-2624-35FA8D165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BDE746-1D97-4482-8937-9E7D0EF7771E}" type="slidenum">
              <a:rPr lang="en-CY" smtClean="0"/>
              <a:t>‹#›</a:t>
            </a:fld>
            <a:endParaRPr lang="en-CY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4818F-30E7-C7FE-CD77-28F6D9FD3BE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72637" y="19050"/>
            <a:ext cx="2500313" cy="8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dapexplorer.com/en/manual/107060000-ldap-object-classes.htm" TargetMode="External"/><Relationship Id="rId3" Type="http://schemas.openxmlformats.org/officeDocument/2006/relationships/hyperlink" Target="https://jumpcloud.com/blog/what-is-ldap" TargetMode="External"/><Relationship Id="rId7" Type="http://schemas.openxmlformats.org/officeDocument/2006/relationships/hyperlink" Target="https://ldap.com/understanding-ldap-schema/" TargetMode="External"/><Relationship Id="rId2" Type="http://schemas.openxmlformats.org/officeDocument/2006/relationships/hyperlink" Target="https://jumpcloud.com/blog/difference-between-ldap-openldap-active-direct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oracle.com/javase/jndi/tutorial/ldap/schema/object.html" TargetMode="External"/><Relationship Id="rId5" Type="http://schemas.openxmlformats.org/officeDocument/2006/relationships/hyperlink" Target="https://luisico.net/2009/10/23/ldap-introduction" TargetMode="External"/><Relationship Id="rId4" Type="http://schemas.openxmlformats.org/officeDocument/2006/relationships/hyperlink" Target="https://www.zytrax.com/books/ldap/ch2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A14BB-6135-E854-1E8F-385D2585D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3090" y="1764249"/>
            <a:ext cx="7565820" cy="152089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  <a:latin typeface="Trebuchet MS" panose="020B0603020202020204" pitchFamily="34" charset="0"/>
              </a:rPr>
              <a:t>LDAP and OpenLDAP</a:t>
            </a:r>
            <a:endParaRPr lang="en-CY" sz="6000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8DB157FE-58F5-D388-ED19-CCC67FBC06E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84950" y="3429000"/>
            <a:ext cx="8222100" cy="8872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Μάθημα ΕΠΛ421: Προγραμματισμός Συστημάτων</a:t>
            </a:r>
            <a:b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</a:br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Χειμερινό Εξάμηνο 2024</a:t>
            </a:r>
          </a:p>
          <a:p>
            <a:pPr marL="0" lvl="0" indent="0"/>
            <a:endParaRPr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CC606-2680-CAB5-3BBF-BD737B4BF1FE}"/>
              </a:ext>
            </a:extLst>
          </p:cNvPr>
          <p:cNvSpPr txBox="1"/>
          <p:nvPr/>
        </p:nvSpPr>
        <p:spPr>
          <a:xfrm>
            <a:off x="5181120" y="5077930"/>
            <a:ext cx="182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Ελένη Μιχάλα</a:t>
            </a:r>
            <a:endParaRPr lang="en-CY" sz="20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214F9A-92F4-4CBF-4653-9638B97E42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392" y="63881"/>
            <a:ext cx="3095013" cy="10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7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3E93-60DF-89DF-C7E3-511AD821A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4" y="34169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rebuchet MS" panose="020B0603020202020204" pitchFamily="34" charset="0"/>
              </a:rPr>
              <a:t>OpenLDAP</a:t>
            </a:r>
            <a:endParaRPr lang="en-CY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443EF-67D2-5C6E-71AD-D0DDFF4CE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14" y="1667254"/>
            <a:ext cx="11327801" cy="42360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dirty="0">
                <a:latin typeface="Trebuchet MS" panose="020B0603020202020204" pitchFamily="34" charset="0"/>
              </a:rPr>
              <a:t>Το </a:t>
            </a:r>
            <a:r>
              <a:rPr lang="el-GR" sz="2200" dirty="0" err="1">
                <a:latin typeface="Trebuchet MS" panose="020B0603020202020204" pitchFamily="34" charset="0"/>
              </a:rPr>
              <a:t>OpenLDAP</a:t>
            </a:r>
            <a:r>
              <a:rPr lang="el-GR" sz="2200" dirty="0">
                <a:latin typeface="Trebuchet MS" panose="020B0603020202020204" pitchFamily="34" charset="0"/>
              </a:rPr>
              <a:t> είναι μια δωρεάν και ανοιχτού κώδικα υλοποίηση του πρωτοκόλλου LDAP, που προσφέρει υπηρεσίες καταλόγου. Δημιουργήθηκε για να παρέχει εύκολη διαχείριση καταλόγων που βασίζονται στο LDAP.</a:t>
            </a:r>
          </a:p>
          <a:p>
            <a:pPr marL="0" indent="0">
              <a:buNone/>
            </a:pPr>
            <a:r>
              <a:rPr lang="el-GR" sz="21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Ίδρυση (1998):</a:t>
            </a:r>
            <a:endParaRPr lang="el-GR" sz="21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lvl="1"/>
            <a:r>
              <a:rPr lang="el-GR" sz="2100" dirty="0">
                <a:latin typeface="Trebuchet MS" panose="020B0603020202020204" pitchFamily="34" charset="0"/>
              </a:rPr>
              <a:t>Το </a:t>
            </a:r>
            <a:r>
              <a:rPr lang="el-GR" sz="2100" dirty="0" err="1">
                <a:latin typeface="Trebuchet MS" panose="020B0603020202020204" pitchFamily="34" charset="0"/>
              </a:rPr>
              <a:t>OpenLDAP</a:t>
            </a:r>
            <a:r>
              <a:rPr lang="el-GR" sz="2100" dirty="0">
                <a:latin typeface="Trebuchet MS" panose="020B0603020202020204" pitchFamily="34" charset="0"/>
              </a:rPr>
              <a:t> αναπτύχθηκε από τον </a:t>
            </a:r>
            <a:r>
              <a:rPr lang="el-GR" sz="2100" dirty="0" err="1">
                <a:latin typeface="Trebuchet MS" panose="020B0603020202020204" pitchFamily="34" charset="0"/>
              </a:rPr>
              <a:t>Kurt</a:t>
            </a:r>
            <a:r>
              <a:rPr lang="el-GR" sz="2100" dirty="0">
                <a:latin typeface="Trebuchet MS" panose="020B0603020202020204" pitchFamily="34" charset="0"/>
              </a:rPr>
              <a:t> </a:t>
            </a:r>
            <a:r>
              <a:rPr lang="el-GR" sz="2100" dirty="0" err="1">
                <a:latin typeface="Trebuchet MS" panose="020B0603020202020204" pitchFamily="34" charset="0"/>
              </a:rPr>
              <a:t>Zeilenga</a:t>
            </a:r>
            <a:r>
              <a:rPr lang="el-GR" sz="2100" dirty="0">
                <a:latin typeface="Trebuchet MS" panose="020B0603020202020204" pitchFamily="34" charset="0"/>
              </a:rPr>
              <a:t> και μια ομάδα εθελοντών ως διάδοχος του κώδικα LDAP του Πανεπιστημίου του </a:t>
            </a:r>
            <a:r>
              <a:rPr lang="en-US" sz="2100" dirty="0">
                <a:latin typeface="Trebuchet MS" panose="020B0603020202020204" pitchFamily="34" charset="0"/>
              </a:rPr>
              <a:t>Michigan.</a:t>
            </a:r>
          </a:p>
          <a:p>
            <a:pPr lvl="1"/>
            <a:r>
              <a:rPr lang="el-GR" sz="2100" dirty="0">
                <a:latin typeface="Trebuchet MS" panose="020B0603020202020204" pitchFamily="34" charset="0"/>
              </a:rPr>
              <a:t>Ο στόχος του έργου ήταν να δημιουργήσει έναν υψηλής απόδοσης LDAP </a:t>
            </a:r>
            <a:r>
              <a:rPr lang="en-US" sz="2100" dirty="0">
                <a:latin typeface="Trebuchet MS" panose="020B0603020202020204" pitchFamily="34" charset="0"/>
              </a:rPr>
              <a:t>server</a:t>
            </a:r>
            <a:r>
              <a:rPr lang="el-GR" sz="2100" dirty="0">
                <a:latin typeface="Trebuchet MS" panose="020B0603020202020204" pitchFamily="34" charset="0"/>
              </a:rPr>
              <a:t> με ανοιχτό κώδικα.</a:t>
            </a:r>
          </a:p>
          <a:p>
            <a:pPr marL="0" indent="0">
              <a:buNone/>
            </a:pPr>
            <a:r>
              <a:rPr lang="el-GR" sz="21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Αρχική Έκδοση:</a:t>
            </a:r>
            <a:endParaRPr lang="el-GR" sz="21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lvl="1"/>
            <a:r>
              <a:rPr lang="en-US" sz="2100" dirty="0">
                <a:latin typeface="Trebuchet MS" panose="020B0603020202020204" pitchFamily="34" charset="0"/>
              </a:rPr>
              <a:t>To OpenLDAP </a:t>
            </a:r>
            <a:r>
              <a:rPr lang="el-GR" sz="2100" dirty="0">
                <a:latin typeface="Trebuchet MS" panose="020B0603020202020204" pitchFamily="34" charset="0"/>
              </a:rPr>
              <a:t>έγινε γρήγορα δημοφιλές λόγω της απόδοσής του, τις ευέλικτες επιλογές διαμόρφωσης</a:t>
            </a:r>
            <a:r>
              <a:rPr lang="en-US" sz="2100" dirty="0">
                <a:latin typeface="Trebuchet MS" panose="020B0603020202020204" pitchFamily="34" charset="0"/>
              </a:rPr>
              <a:t> </a:t>
            </a:r>
            <a:r>
              <a:rPr lang="el-GR" sz="2100" dirty="0">
                <a:latin typeface="Trebuchet MS" panose="020B0603020202020204" pitchFamily="34" charset="0"/>
              </a:rPr>
              <a:t>(</a:t>
            </a:r>
            <a:r>
              <a:rPr lang="en-US" sz="2100" dirty="0">
                <a:latin typeface="Trebuchet MS" panose="020B0603020202020204" pitchFamily="34" charset="0"/>
              </a:rPr>
              <a:t>configuration)</a:t>
            </a:r>
            <a:r>
              <a:rPr lang="el-GR" sz="2100" dirty="0">
                <a:latin typeface="Trebuchet MS" panose="020B0603020202020204" pitchFamily="34" charset="0"/>
              </a:rPr>
              <a:t> και του ανοιχτού κώδικα.</a:t>
            </a:r>
          </a:p>
          <a:p>
            <a:pPr marL="0" indent="0">
              <a:buNone/>
            </a:pPr>
            <a:r>
              <a:rPr lang="el-GR" sz="21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Συνεχής Ανάπτυξη:</a:t>
            </a:r>
            <a:endParaRPr lang="el-GR" sz="2100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lvl="1"/>
            <a:r>
              <a:rPr lang="el-GR" sz="2100" dirty="0">
                <a:latin typeface="Trebuchet MS" panose="020B0603020202020204" pitchFamily="34" charset="0"/>
              </a:rPr>
              <a:t>Εισήγαγε νέα εργαλεία, ενισχυμένες δυνατότητες ασφαλείας, </a:t>
            </a:r>
            <a:r>
              <a:rPr lang="el-GR" sz="2100" dirty="0" err="1">
                <a:latin typeface="Trebuchet MS" panose="020B0603020202020204" pitchFamily="34" charset="0"/>
              </a:rPr>
              <a:t>διεπαφές</a:t>
            </a:r>
            <a:r>
              <a:rPr lang="el-GR" sz="2100" dirty="0">
                <a:latin typeface="Trebuchet MS" panose="020B0603020202020204" pitchFamily="34" charset="0"/>
              </a:rPr>
              <a:t> και άλλες λειτουργίες.</a:t>
            </a:r>
          </a:p>
        </p:txBody>
      </p:sp>
      <p:pic>
        <p:nvPicPr>
          <p:cNvPr id="1026" name="Picture 2" descr="Don't Be Scared of OpenLDAP 2.5 - DAASI International">
            <a:extLst>
              <a:ext uri="{FF2B5EF4-FFF2-40B4-BE49-F238E27FC236}">
                <a16:creationId xmlns:a16="http://schemas.microsoft.com/office/drawing/2014/main" id="{110EC34B-48AE-C0F1-739F-438D4CAC2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18377"/>
          <a:stretch/>
        </p:blipFill>
        <p:spPr bwMode="auto">
          <a:xfrm>
            <a:off x="10074439" y="5903303"/>
            <a:ext cx="1816347" cy="7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16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7377A-E30C-6E55-E95E-EA8ADD1FE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551559"/>
            <a:ext cx="9613861" cy="41702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Σήμερα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r>
              <a:rPr lang="el-GR" sz="2400" dirty="0">
                <a:latin typeface="Trebuchet MS" panose="020B0603020202020204" pitchFamily="34" charset="0"/>
                <a:cs typeface="Arial" panose="020B0604020202020204" pitchFamily="34" charset="0"/>
              </a:rPr>
              <a:t>Χρησιμοποιείται ευρέως για τη διαχείριση υπηρεσιών καταλόγου σε διάφορα συστήματα, </a:t>
            </a:r>
            <a:r>
              <a:rPr lang="el-GR" sz="2400" dirty="0">
                <a:latin typeface="Trebuchet MS" panose="020B0603020202020204" pitchFamily="34" charset="0"/>
              </a:rPr>
              <a:t>σε επιχειρήσεις και περιβάλλοντα </a:t>
            </a:r>
            <a:r>
              <a:rPr lang="el-GR" sz="2400" dirty="0" err="1">
                <a:latin typeface="Trebuchet MS" panose="020B0603020202020204" pitchFamily="34" charset="0"/>
              </a:rPr>
              <a:t>cloud</a:t>
            </a:r>
            <a:r>
              <a:rPr lang="el-GR" sz="2400" dirty="0">
                <a:latin typeface="Trebuchet MS" panose="020B0603020202020204" pitchFamily="34" charset="0"/>
              </a:rPr>
              <a:t>, </a:t>
            </a:r>
            <a:r>
              <a:rPr lang="el-GR" sz="2400" dirty="0">
                <a:latin typeface="Trebuchet MS" panose="020B0603020202020204" pitchFamily="34" charset="0"/>
                <a:cs typeface="Arial" panose="020B0604020202020204" pitchFamily="34" charset="0"/>
              </a:rPr>
              <a:t>επιτρέποντας την κεντρική αποθήκευση και ανάκτηση πληροφοριών όπως χρήστες, ομάδες, </a:t>
            </a:r>
            <a:r>
              <a:rPr lang="en-US" sz="2400" dirty="0">
                <a:latin typeface="Trebuchet MS" panose="020B0603020202020204" pitchFamily="34" charset="0"/>
                <a:cs typeface="Arial" panose="020B0604020202020204" pitchFamily="34" charset="0"/>
              </a:rPr>
              <a:t>permissions</a:t>
            </a:r>
            <a:r>
              <a:rPr lang="el-GR" sz="2400" dirty="0">
                <a:latin typeface="Trebuchet MS" panose="020B0603020202020204" pitchFamily="34" charset="0"/>
                <a:cs typeface="Arial" panose="020B0604020202020204" pitchFamily="34" charset="0"/>
              </a:rPr>
              <a:t> και συσκευές. </a:t>
            </a:r>
          </a:p>
          <a:p>
            <a:r>
              <a:rPr lang="el-GR" sz="2400" dirty="0">
                <a:latin typeface="Trebuchet MS" panose="020B0603020202020204" pitchFamily="34" charset="0"/>
              </a:rPr>
              <a:t>Υποστηρίζει πολλά λειτουργικά συστήματα.</a:t>
            </a:r>
          </a:p>
          <a:p>
            <a:pPr marL="0" indent="0">
              <a:buNone/>
            </a:pPr>
            <a:endParaRPr lang="el-GR" dirty="0">
              <a:latin typeface="Trebuchet MS" panose="020B0603020202020204" pitchFamily="34" charset="0"/>
            </a:endParaRPr>
          </a:p>
          <a:p>
            <a:pPr>
              <a:buClr>
                <a:srgbClr val="3FA2C1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latin typeface="Trebuchet MS" panose="020B0603020202020204" pitchFamily="34" charset="0"/>
                <a:cs typeface="Arial" panose="020B0604020202020204" pitchFamily="34" charset="0"/>
              </a:rPr>
              <a:t>Ομοίως, το Microsoft AD (</a:t>
            </a:r>
            <a:r>
              <a:rPr lang="en-US" sz="2400" dirty="0">
                <a:latin typeface="Trebuchet MS" panose="020B0603020202020204" pitchFamily="34" charset="0"/>
                <a:cs typeface="Arial" panose="020B0604020202020204" pitchFamily="34" charset="0"/>
              </a:rPr>
              <a:t>Active Directory)</a:t>
            </a:r>
            <a:r>
              <a:rPr lang="el-GR" sz="2400" dirty="0">
                <a:latin typeface="Trebuchet MS" panose="020B0603020202020204" pitchFamily="34" charset="0"/>
                <a:cs typeface="Arial" panose="020B0604020202020204" pitchFamily="34" charset="0"/>
              </a:rPr>
              <a:t> είναι μια υπηρεσία </a:t>
            </a:r>
            <a:r>
              <a:rPr lang="en-US" sz="2400" dirty="0">
                <a:latin typeface="Trebuchet MS" panose="020B0603020202020204" pitchFamily="34" charset="0"/>
                <a:cs typeface="Arial" panose="020B0604020202020204" pitchFamily="34" charset="0"/>
              </a:rPr>
              <a:t>   </a:t>
            </a:r>
            <a:r>
              <a:rPr lang="el-GR" sz="2400" dirty="0">
                <a:latin typeface="Trebuchet MS" panose="020B0603020202020204" pitchFamily="34" charset="0"/>
                <a:cs typeface="Arial" panose="020B0604020202020204" pitchFamily="34" charset="0"/>
              </a:rPr>
              <a:t>καταλόγου για δίκτυα Windows που περιλαμβάνει μια υλοποίηση λογισμικού του LDAP, μεταξύ άλλων πρωτοκόλλων. Το AD χρειάζεται εκσυγχρονισμό και προστασία, αλλά παραμένει σε ευρεία χρήση.</a:t>
            </a:r>
            <a:endParaRPr lang="en-US" sz="24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lvl="1"/>
            <a:endParaRPr lang="el-GR" dirty="0"/>
          </a:p>
          <a:p>
            <a:endParaRPr lang="en-CY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BCE5BB-DAED-291B-5F7E-65992030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4" y="34169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rebuchet MS" panose="020B0603020202020204" pitchFamily="34" charset="0"/>
              </a:rPr>
              <a:t>OpenLDAP</a:t>
            </a:r>
            <a:endParaRPr lang="en-CY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2" descr="Don't Be Scared of OpenLDAP 2.5 - DAASI International">
            <a:extLst>
              <a:ext uri="{FF2B5EF4-FFF2-40B4-BE49-F238E27FC236}">
                <a16:creationId xmlns:a16="http://schemas.microsoft.com/office/drawing/2014/main" id="{193BC761-F142-ED20-C9B9-9E14B1F4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 b="18377"/>
          <a:stretch/>
        </p:blipFill>
        <p:spPr bwMode="auto">
          <a:xfrm>
            <a:off x="10074439" y="5903303"/>
            <a:ext cx="1816347" cy="7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931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170E9-7E5A-1263-A6F8-3582379D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49" y="430403"/>
            <a:ext cx="9613861" cy="108093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1"/>
                </a:solidFill>
                <a:cs typeface="Arial" panose="020B0604020202020204" pitchFamily="34" charset="0"/>
              </a:rPr>
              <a:t>Κύρια συστατικά του </a:t>
            </a:r>
            <a:r>
              <a:rPr lang="en-US" dirty="0">
                <a:solidFill>
                  <a:schemeClr val="accent1"/>
                </a:solidFill>
                <a:cs typeface="Arial" panose="020B0604020202020204" pitchFamily="34" charset="0"/>
              </a:rPr>
              <a:t>OpenLDAP</a:t>
            </a:r>
            <a:endParaRPr lang="en-CY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451C3-0A92-C65D-148E-A1BEC2F2B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726587"/>
            <a:ext cx="10066568" cy="4448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slapd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000" b="1" dirty="0">
                <a:latin typeface="Trebuchet MS" panose="020B0603020202020204" pitchFamily="34" charset="0"/>
                <a:cs typeface="Arial" panose="020B0604020202020204" pitchFamily="34" charset="0"/>
              </a:rPr>
              <a:t>The stand-alone LDAP daemon (server)</a:t>
            </a:r>
          </a:p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βασικό συστατικό του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server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του </a:t>
            </a:r>
            <a:r>
              <a:rPr lang="el-GR" sz="2000" dirty="0" err="1">
                <a:latin typeface="Trebuchet MS" panose="020B0603020202020204" pitchFamily="34" charset="0"/>
                <a:cs typeface="Arial" panose="020B0604020202020204" pitchFamily="34" charset="0"/>
              </a:rPr>
              <a:t>OpenLDAP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SzPct val="125000"/>
              <a:buNone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Επεξεργάζεται αιτήματα LDAP (π.χ., έλεγχος ταυτότητας, αναζητήσεις, ενημερώσεις) από τους πελάτες.</a:t>
            </a:r>
          </a:p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Παρέχει υπηρεσίες όπως αναπαραγωγή δεδομένων, έλεγχο πρόσβασης και διαχείριση σχημάτων (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schemas)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Εκτελείται ως υπηρεσία (</a:t>
            </a:r>
            <a:r>
              <a:rPr lang="el-GR" sz="2000" dirty="0" err="1">
                <a:latin typeface="Trebuchet MS" panose="020B0603020202020204" pitchFamily="34" charset="0"/>
                <a:cs typeface="Arial" panose="020B0604020202020204" pitchFamily="34" charset="0"/>
              </a:rPr>
              <a:t>daemon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) στο παρασκήνιο σε συστήματα </a:t>
            </a:r>
            <a:r>
              <a:rPr lang="el-GR" sz="2000" dirty="0" err="1">
                <a:latin typeface="Trebuchet MS" panose="020B0603020202020204" pitchFamily="34" charset="0"/>
                <a:cs typeface="Arial" panose="020B0604020202020204" pitchFamily="34" charset="0"/>
              </a:rPr>
              <a:t>Linux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/</a:t>
            </a:r>
            <a:r>
              <a:rPr lang="el-GR" sz="2000" dirty="0" err="1">
                <a:latin typeface="Trebuchet MS" panose="020B0603020202020204" pitchFamily="34" charset="0"/>
                <a:cs typeface="Arial" panose="020B0604020202020204" pitchFamily="34" charset="0"/>
              </a:rPr>
              <a:t>Unix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SzPct val="125000"/>
              <a:buNone/>
            </a:pPr>
            <a:endParaRPr lang="el-GR" sz="2000" dirty="0">
              <a:latin typeface="+mj-lt"/>
            </a:endParaRPr>
          </a:p>
          <a:p>
            <a:pPr marL="0" indent="0">
              <a:buSzPct val="125000"/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lloadd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000" b="1" dirty="0">
                <a:latin typeface="Trebuchet MS" panose="020B0603020202020204" pitchFamily="34" charset="0"/>
                <a:cs typeface="Arial" panose="020B0604020202020204" pitchFamily="34" charset="0"/>
              </a:rPr>
              <a:t>LDAP load balancer daemon</a:t>
            </a:r>
          </a:p>
          <a:p>
            <a:pPr>
              <a:buSzPct val="125000"/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Ένας </a:t>
            </a:r>
            <a:r>
              <a:rPr lang="el-GR" sz="2000" b="1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ισοσταθμιστής</a:t>
            </a:r>
            <a:r>
              <a:rPr lang="el-GR" sz="20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φορτίου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για αιτήματα LDAP, που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αυξάνει την αποδοτικότητα σε περιβάλλοντα αυξημένου φόρτου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κατανέμοντας την κυκλοφορία σε πολλούς LDAP 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servers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buSzPct val="125000"/>
              <a:buFont typeface="Arial" panose="020B0604020202020204" pitchFamily="34" charset="0"/>
              <a:buChar char="•"/>
            </a:pPr>
            <a:endParaRPr lang="en-US" sz="1300" dirty="0">
              <a:latin typeface="Trebuchet MS" panose="020B0603020202020204" pitchFamily="34" charset="0"/>
            </a:endParaRPr>
          </a:p>
          <a:p>
            <a:pPr>
              <a:buSzPct val="125000"/>
              <a:buFont typeface="Arial" panose="020B0604020202020204" pitchFamily="34" charset="0"/>
              <a:buChar char="•"/>
            </a:pPr>
            <a:endParaRPr lang="en-US" sz="1300" dirty="0"/>
          </a:p>
          <a:p>
            <a:endParaRPr lang="en-CY" sz="1300" dirty="0"/>
          </a:p>
        </p:txBody>
      </p:sp>
    </p:spTree>
    <p:extLst>
      <p:ext uri="{BB962C8B-B14F-4D97-AF65-F5344CB8AC3E}">
        <p14:creationId xmlns:p14="http://schemas.microsoft.com/office/powerpoint/2010/main" val="1400185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99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12A0B-2B52-E1FA-54DD-ABEC927A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1457552"/>
            <a:ext cx="10034295" cy="5104613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l-GR" sz="2200" b="1" dirty="0">
                <a:latin typeface="Trebuchet MS" panose="020B0603020202020204" pitchFamily="34" charset="0"/>
                <a:cs typeface="Arial" panose="020B0604020202020204" pitchFamily="34" charset="0"/>
              </a:rPr>
              <a:t>Βιβλιοθήκες</a:t>
            </a:r>
            <a:endParaRPr lang="en-US" sz="22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Το </a:t>
            </a:r>
            <a:r>
              <a:rPr lang="el-GR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OpenLDAP</a:t>
            </a: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 περιλαμβάνει βιβλιοθήκες που υλοποιούν το πρωτόκολλο LDAP, τις οποίες οι προγραμματιστές μπορούν να χρησιμοποιήσουν για να ενσωματώσουν τη λειτουργικότητα LDAP σε εφαρμογές.</a:t>
            </a:r>
            <a:endParaRPr lang="en-US" sz="22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25000"/>
              <a:buNone/>
            </a:pPr>
            <a:r>
              <a:rPr lang="el-GR" sz="22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Παράδειγμα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  <a:r>
              <a:rPr lang="en-US" sz="22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η </a:t>
            </a:r>
            <a:r>
              <a:rPr lang="en-US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libldap</a:t>
            </a:r>
            <a:r>
              <a:rPr lang="en-US" sz="2200" dirty="0">
                <a:latin typeface="+mj-lt"/>
                <a:cs typeface="Arial" panose="020B0604020202020204" pitchFamily="34" charset="0"/>
              </a:rPr>
              <a:t> </a:t>
            </a: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είναι μια κοινώς χρησιμοποιούμενη βιβλιοθήκη για λειτουργίες LDAP, όπως η σύνδεση στον </a:t>
            </a:r>
            <a:r>
              <a:rPr lang="en-US" sz="2200" dirty="0">
                <a:latin typeface="Trebuchet MS" panose="020B0603020202020204" pitchFamily="34" charset="0"/>
                <a:cs typeface="Arial" panose="020B0604020202020204" pitchFamily="34" charset="0"/>
              </a:rPr>
              <a:t>server</a:t>
            </a: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 και η εκτέλεση αναζητήσεων.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endParaRPr lang="en-US" sz="2200" dirty="0">
              <a:latin typeface="+mj-lt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l-GR" sz="2200" b="1" dirty="0">
                <a:latin typeface="Trebuchet MS" panose="020B0603020202020204" pitchFamily="34" charset="0"/>
                <a:cs typeface="Arial" panose="020B0604020202020204" pitchFamily="34" charset="0"/>
              </a:rPr>
              <a:t>Εργαλεία</a:t>
            </a:r>
            <a:endParaRPr lang="en-US" sz="22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Char char="•"/>
            </a:pP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Το </a:t>
            </a:r>
            <a:r>
              <a:rPr lang="el-GR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OpenLDAP</a:t>
            </a: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 παρέχει μια ποικιλία εργαλείων γραμμής εντολών για αλληλεπίδραση και διαχείριση LDAP </a:t>
            </a:r>
            <a:r>
              <a:rPr lang="en-US" sz="2200" dirty="0">
                <a:latin typeface="Trebuchet MS" panose="020B0603020202020204" pitchFamily="34" charset="0"/>
                <a:cs typeface="Arial" panose="020B0604020202020204" pitchFamily="34" charset="0"/>
              </a:rPr>
              <a:t>servers</a:t>
            </a:r>
            <a:r>
              <a:rPr lang="el-GR" sz="2200" dirty="0"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CY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CY" altLang="en-CY" sz="2200" b="1" dirty="0" err="1">
                <a:solidFill>
                  <a:srgbClr val="00CC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ldapsearch</a:t>
            </a:r>
            <a:r>
              <a:rPr kumimoji="0" lang="en-CY" altLang="en-CY" sz="1500" b="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lang="en-CY" altLang="en-CY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Αν</a:t>
            </a:r>
            <a:r>
              <a:rPr lang="en-CY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αζητά πληροφορίες στον κατάλογο</a:t>
            </a:r>
            <a:r>
              <a:rPr lang="en-US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.</a:t>
            </a:r>
            <a:r>
              <a:rPr lang="en-CY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endParaRPr lang="en-US" altLang="en-CY" sz="22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CY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CY" altLang="en-CY" sz="2200" b="1" dirty="0" err="1">
                <a:solidFill>
                  <a:srgbClr val="00CC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ldapadd</a:t>
            </a:r>
            <a:r>
              <a:rPr kumimoji="0" lang="en-CY" altLang="en-CY" sz="1500" b="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lang="en-CY" altLang="en-CY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Προσθέτει</a:t>
            </a:r>
            <a:r>
              <a:rPr lang="en-CY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CY" altLang="en-CY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νέες</a:t>
            </a:r>
            <a:r>
              <a:rPr lang="en-CY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CY" altLang="en-CY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εγγρ</a:t>
            </a:r>
            <a:r>
              <a:rPr lang="en-CY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αφές στον κατάλογο. </a:t>
            </a:r>
            <a:endParaRPr lang="en-US" altLang="en-CY" sz="22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CY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CY" altLang="en-CY" sz="2200" b="1" dirty="0" err="1">
                <a:solidFill>
                  <a:srgbClr val="00CC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ldapmodify</a:t>
            </a:r>
            <a:r>
              <a:rPr kumimoji="0" lang="en-CY" altLang="en-CY" sz="1500" b="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lang="en-CY" altLang="en-CY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Τρο</a:t>
            </a:r>
            <a:r>
              <a:rPr lang="en-CY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ποποιεί υπάρχουσες εγγραφές καταλόγου. </a:t>
            </a:r>
            <a:endParaRPr lang="en-US" altLang="en-CY" sz="22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CY" sz="1500" dirty="0">
                <a:latin typeface="Courier New" panose="02070309020205020404" pitchFamily="49" charset="0"/>
                <a:cs typeface="Courier New" panose="02070309020205020404" pitchFamily="49" charset="0"/>
              </a:rPr>
              <a:t>- </a:t>
            </a:r>
            <a:r>
              <a:rPr lang="en-CY" altLang="en-CY" sz="2200" b="1" dirty="0" err="1">
                <a:solidFill>
                  <a:srgbClr val="00CC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ldapdelete</a:t>
            </a:r>
            <a:r>
              <a:rPr kumimoji="0" lang="en-CY" altLang="en-CY" sz="1500" b="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lang="en-CY" altLang="en-CY" sz="2200" dirty="0" err="1">
                <a:latin typeface="Trebuchet MS" panose="020B0603020202020204" pitchFamily="34" charset="0"/>
                <a:cs typeface="Arial" panose="020B0604020202020204" pitchFamily="34" charset="0"/>
              </a:rPr>
              <a:t>Δι</a:t>
            </a:r>
            <a:r>
              <a:rPr lang="en-CY" altLang="en-CY" sz="2200" dirty="0">
                <a:latin typeface="Trebuchet MS" panose="020B0603020202020204" pitchFamily="34" charset="0"/>
                <a:cs typeface="Arial" panose="020B0604020202020204" pitchFamily="34" charset="0"/>
              </a:rPr>
              <a:t>αγράφει εγγραφές από τον κατάλογο. </a:t>
            </a:r>
          </a:p>
          <a:p>
            <a:pPr>
              <a:buFontTx/>
              <a:buChar char="-"/>
            </a:pPr>
            <a:endParaRPr lang="en-US" altLang="en-CY" sz="1500" dirty="0"/>
          </a:p>
          <a:p>
            <a:pPr>
              <a:buFontTx/>
              <a:buChar char="-"/>
            </a:pPr>
            <a:endParaRPr kumimoji="0" lang="en-CY" altLang="en-CY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kumimoji="0" lang="en-US" altLang="en-CY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indent="0">
              <a:buNone/>
            </a:pPr>
            <a:endParaRPr kumimoji="0" lang="en-CY" altLang="en-CY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kumimoji="0" lang="en-US" altLang="en-CY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indent="0">
              <a:buNone/>
            </a:pPr>
            <a:endParaRPr kumimoji="0" lang="en-CY" altLang="en-CY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lang="en-US" sz="1100" dirty="0"/>
          </a:p>
          <a:p>
            <a:endParaRPr lang="en-CY" sz="11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CD3A8A-2673-D292-45E0-26EA3E29E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49" y="430403"/>
            <a:ext cx="9613861" cy="108093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1"/>
                </a:solidFill>
                <a:cs typeface="Arial" panose="020B0604020202020204" pitchFamily="34" charset="0"/>
              </a:rPr>
              <a:t>Κύρια συστατικά του </a:t>
            </a:r>
            <a:r>
              <a:rPr lang="en-US" dirty="0">
                <a:solidFill>
                  <a:schemeClr val="accent1"/>
                </a:solidFill>
                <a:cs typeface="Arial" panose="020B0604020202020204" pitchFamily="34" charset="0"/>
              </a:rPr>
              <a:t>OpenLDAP</a:t>
            </a:r>
            <a:endParaRPr lang="en-CY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5D11-1908-EA5F-7FB2-25E09379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02" y="365125"/>
            <a:ext cx="10515600" cy="1325563"/>
          </a:xfrm>
        </p:spPr>
        <p:txBody>
          <a:bodyPr/>
          <a:lstStyle/>
          <a:p>
            <a:r>
              <a:rPr lang="el-GR" dirty="0">
                <a:solidFill>
                  <a:srgbClr val="C00000"/>
                </a:solidFill>
                <a:latin typeface="Trebuchet MS" panose="020B0603020202020204" pitchFamily="34" charset="0"/>
              </a:rPr>
              <a:t>Μειονεκτήματα του </a:t>
            </a:r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LDAP</a:t>
            </a:r>
            <a:r>
              <a:rPr lang="el-GR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endParaRPr lang="en-CY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4515-7D8E-165F-E257-054037AA5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90688"/>
            <a:ext cx="9969750" cy="44966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400" dirty="0">
                <a:latin typeface="Trebuchet MS" panose="020B0603020202020204" pitchFamily="34" charset="0"/>
              </a:rPr>
              <a:t>Η αρχική εγκατάσταση και διαμόρφωση του LDAP/</a:t>
            </a:r>
            <a:r>
              <a:rPr lang="el-GR" sz="2400" dirty="0" err="1">
                <a:latin typeface="Trebuchet MS" panose="020B0603020202020204" pitchFamily="34" charset="0"/>
              </a:rPr>
              <a:t>OpenLDAP</a:t>
            </a:r>
            <a:r>
              <a:rPr lang="el-GR" sz="2400" dirty="0">
                <a:latin typeface="Trebuchet MS" panose="020B0603020202020204" pitchFamily="34" charset="0"/>
              </a:rPr>
              <a:t> μπορεί να είναι περίπλοκη, ειδικά σε περιβάλλοντα μεγάλης κλίμακας ή όταν απαιτούνται </a:t>
            </a:r>
            <a:r>
              <a:rPr lang="en-US" sz="2400" dirty="0">
                <a:latin typeface="Trebuchet MS" panose="020B0603020202020204" pitchFamily="34" charset="0"/>
              </a:rPr>
              <a:t>custom schemas</a:t>
            </a:r>
            <a:r>
              <a:rPr lang="el-GR" sz="2400" dirty="0">
                <a:latin typeface="Trebuchet MS" panose="020B0603020202020204" pitchFamily="34" charset="0"/>
              </a:rPr>
              <a:t>.</a:t>
            </a:r>
            <a:endParaRPr lang="en-US" sz="240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l-GR" sz="240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400" dirty="0">
                <a:latin typeface="Trebuchet MS" panose="020B0603020202020204" pitchFamily="34" charset="0"/>
              </a:rPr>
              <a:t>Το </a:t>
            </a:r>
            <a:r>
              <a:rPr lang="el-GR" sz="2400" dirty="0" err="1">
                <a:latin typeface="Trebuchet MS" panose="020B0603020202020204" pitchFamily="34" charset="0"/>
              </a:rPr>
              <a:t>OpenLDAP</a:t>
            </a:r>
            <a:r>
              <a:rPr lang="el-GR" sz="2400" dirty="0">
                <a:latin typeface="Trebuchet MS" panose="020B0603020202020204" pitchFamily="34" charset="0"/>
              </a:rPr>
              <a:t> δεν διαθέτει ενσωματωμένο γραφικό περιβάλλον χρήστη (GUI), απαιτώντας τη χρήση εργαλείων γραμμής εντολών ή τρίτων εφαρμογών, που μπορεί να μην είναι φιλικά προς τον χρήστη.</a:t>
            </a:r>
            <a:endParaRPr lang="en-US" sz="240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Trebuchet MS" panose="020B0603020202020204" pitchFamily="34" charset="0"/>
              </a:rPr>
              <a:t>T</a:t>
            </a:r>
            <a:r>
              <a:rPr lang="el-GR" sz="2400" dirty="0">
                <a:latin typeface="Trebuchet MS" panose="020B0603020202020204" pitchFamily="34" charset="0"/>
              </a:rPr>
              <a:t>ο LDAP μεταδίδει δεδομένα, συμπεριλαμβανομένων των κωδικών, σε μορφή απλού κειμένου, άρα δεν έχει ασφαλείς συνδέσεις.</a:t>
            </a:r>
            <a:endParaRPr lang="en-CY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32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A183-E738-38C9-1C3C-E59E9D56B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42" y="48050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Setting Up OpenLDAP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D402C-FE97-6ADB-ACE1-C27A08783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41158"/>
            <a:ext cx="10837332" cy="4625788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2100" b="1" u="sng" dirty="0">
                <a:latin typeface="Trebuchet MS" panose="020B0603020202020204" pitchFamily="34" charset="0"/>
                <a:cs typeface="Arial" panose="020B0604020202020204" pitchFamily="34" charset="0"/>
              </a:rPr>
              <a:t>Install OpenLDAP: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sudo apt update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	sudo apt install slapd </a:t>
            </a:r>
            <a:r>
              <a:rPr lang="en-US" sz="2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ldap</a:t>
            </a:r>
            <a:r>
              <a:rPr lang="en-US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-utils</a:t>
            </a:r>
          </a:p>
          <a:p>
            <a:pPr marL="0" lvl="0" indent="0">
              <a:spcBef>
                <a:spcPts val="600"/>
              </a:spcBef>
              <a:buNone/>
            </a:pPr>
            <a:endParaRPr lang="en-US" sz="21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</a:pPr>
            <a:r>
              <a:rPr lang="en-US" sz="2100" b="1" u="sng" dirty="0">
                <a:latin typeface="Trebuchet MS" panose="020B0603020202020204" pitchFamily="34" charset="0"/>
                <a:cs typeface="Arial" panose="020B0604020202020204" pitchFamily="34" charset="0"/>
              </a:rPr>
              <a:t>Configure slapd: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sudo </a:t>
            </a:r>
            <a:r>
              <a:rPr lang="en-US" sz="2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dpkg</a:t>
            </a:r>
            <a:r>
              <a:rPr lang="en-US" sz="2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-reconfigure slapd</a:t>
            </a:r>
          </a:p>
          <a:p>
            <a:pPr marL="0" lvl="0" indent="0">
              <a:spcBef>
                <a:spcPts val="600"/>
              </a:spcBef>
              <a:buNone/>
            </a:pPr>
            <a:endParaRPr lang="en-US" sz="21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2100" dirty="0">
                <a:latin typeface="Trebuchet MS" panose="020B0603020202020204" pitchFamily="34" charset="0"/>
                <a:cs typeface="Arial" panose="020B0604020202020204" pitchFamily="34" charset="0"/>
              </a:rPr>
              <a:t>     </a:t>
            </a:r>
            <a:r>
              <a:rPr lang="en-US" sz="2100" u="sng" dirty="0">
                <a:latin typeface="Trebuchet MS" panose="020B0603020202020204" pitchFamily="34" charset="0"/>
                <a:cs typeface="Arial" panose="020B0604020202020204" pitchFamily="34" charset="0"/>
              </a:rPr>
              <a:t>Verify the installation by checking the LDAP service: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sudo service slapd status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1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* slapd is running</a:t>
            </a:r>
            <a:r>
              <a:rPr lang="en-US" sz="2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0" lvl="0" indent="0">
              <a:spcBef>
                <a:spcPts val="600"/>
              </a:spcBef>
              <a:buNone/>
            </a:pPr>
            <a:endParaRPr lang="en-US" sz="21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el-GR" sz="2100" dirty="0">
                <a:latin typeface="Trebuchet MS" panose="020B0603020202020204" pitchFamily="34" charset="0"/>
                <a:cs typeface="Arial" panose="020B0604020202020204" pitchFamily="34" charset="0"/>
              </a:rPr>
              <a:t>Έτσι, δημιουργείται η ρίζα του δέντρου καταλόγου LDAP. Όλες οι άλλες</a:t>
            </a:r>
            <a:r>
              <a:rPr lang="en-US" sz="21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100" dirty="0">
                <a:latin typeface="Trebuchet MS" panose="020B0603020202020204" pitchFamily="34" charset="0"/>
                <a:cs typeface="Arial" panose="020B0604020202020204" pitchFamily="34" charset="0"/>
              </a:rPr>
              <a:t>εγγραφές θα διακλαδωθούν από αυτό το βασικό DN.</a:t>
            </a:r>
            <a:endParaRPr lang="en-CY" sz="21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b="1" u="sng" dirty="0"/>
          </a:p>
          <a:p>
            <a:pPr>
              <a:spcBef>
                <a:spcPts val="600"/>
              </a:spcBef>
            </a:pPr>
            <a:endParaRPr lang="en-US" b="1" dirty="0"/>
          </a:p>
          <a:p>
            <a:pPr marL="0" lvl="0" indent="0">
              <a:spcBef>
                <a:spcPts val="600"/>
              </a:spcBef>
              <a:buNone/>
            </a:pP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CY" sz="2400" b="1" dirty="0"/>
          </a:p>
        </p:txBody>
      </p:sp>
    </p:spTree>
    <p:extLst>
      <p:ext uri="{BB962C8B-B14F-4D97-AF65-F5344CB8AC3E}">
        <p14:creationId xmlns:p14="http://schemas.microsoft.com/office/powerpoint/2010/main" val="2921206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40BB-BC19-AA1E-FEEB-0CD70491A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92072-9646-D244-0A86-18321FBC9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/>
          </a:p>
        </p:txBody>
      </p:sp>
      <p:pic>
        <p:nvPicPr>
          <p:cNvPr id="4" name="slapd_start - Trim">
            <a:hlinkClick r:id="" action="ppaction://media"/>
            <a:extLst>
              <a:ext uri="{FF2B5EF4-FFF2-40B4-BE49-F238E27FC236}">
                <a16:creationId xmlns:a16="http://schemas.microsoft.com/office/drawing/2014/main" id="{57F75C87-D863-0B51-019C-7A755D4A2C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5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1CE13-FC60-3D68-2B0A-89153C1F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6" y="34865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Test the LDAP setup</a:t>
            </a:r>
            <a:endParaRPr lang="en-CY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7C49C-CFD4-5ADB-BF9B-70C6DC3BD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92" y="1538344"/>
            <a:ext cx="8596668" cy="4244836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 </a:t>
            </a:r>
            <a:r>
              <a:rPr lang="en-US" sz="2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ldapsearch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-LLL -x -b "dc=localdomain"</a:t>
            </a:r>
            <a:endParaRPr lang="en-CY" sz="20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ldapsearch - Trim">
            <a:hlinkClick r:id="" action="ppaction://media"/>
            <a:extLst>
              <a:ext uri="{FF2B5EF4-FFF2-40B4-BE49-F238E27FC236}">
                <a16:creationId xmlns:a16="http://schemas.microsoft.com/office/drawing/2014/main" id="{CAF4A81F-974A-9202-8D47-7D7F478CA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49822"/>
          <a:stretch/>
        </p:blipFill>
        <p:spPr>
          <a:xfrm>
            <a:off x="491104" y="2651547"/>
            <a:ext cx="11209791" cy="316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D67F-9B2F-6283-811C-7E53B875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96" y="659251"/>
            <a:ext cx="8596668" cy="6875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Adding Entries in LDAP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5C459-BDCD-62A6-04EA-DC0B91A06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611" y="1740865"/>
            <a:ext cx="9381066" cy="47459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Create Organizational Units:</a:t>
            </a:r>
          </a:p>
          <a:p>
            <a:r>
              <a:rPr lang="en-US" sz="2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 </a:t>
            </a:r>
            <a:r>
              <a:rPr lang="en-US" sz="23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add_ou.ldif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3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ldapadd</a:t>
            </a:r>
            <a:r>
              <a:rPr lang="en-US" sz="2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-x -D "</a:t>
            </a:r>
            <a:r>
              <a:rPr lang="en-US" sz="23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US" sz="23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3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admin,dc</a:t>
            </a:r>
            <a:r>
              <a:rPr lang="en-US" sz="23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3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localdomain</a:t>
            </a:r>
            <a:r>
              <a:rPr lang="en-US" sz="2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-W -f </a:t>
            </a:r>
            <a:r>
              <a:rPr lang="en-US" sz="23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add_ou.ldif</a:t>
            </a:r>
            <a:endParaRPr lang="en-US" sz="23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Add Users:</a:t>
            </a:r>
          </a:p>
          <a:p>
            <a:r>
              <a:rPr lang="en-US" sz="2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 </a:t>
            </a:r>
            <a:r>
              <a:rPr lang="en-US" sz="23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add_users.ldif</a:t>
            </a:r>
            <a:r>
              <a:rPr lang="en-US" sz="2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3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3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ldapadd</a:t>
            </a:r>
            <a:r>
              <a:rPr lang="en-US" sz="2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-x -D "</a:t>
            </a:r>
            <a:r>
              <a:rPr lang="en-US" sz="23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US" sz="23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3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admin,dc</a:t>
            </a:r>
            <a:r>
              <a:rPr lang="en-US" sz="23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3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localdomain</a:t>
            </a:r>
            <a:r>
              <a:rPr lang="en-US" sz="23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-W -f </a:t>
            </a:r>
            <a:r>
              <a:rPr lang="en-US" sz="23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add_users.ldif</a:t>
            </a:r>
            <a:endParaRPr lang="en-US" sz="23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C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41B682-33F2-1793-9EED-27C13532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600" y="2075688"/>
            <a:ext cx="3403578" cy="83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19C6F-79F7-F764-390B-0A4DA4508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149"/>
          <a:stretch/>
        </p:blipFill>
        <p:spPr>
          <a:xfrm>
            <a:off x="4089600" y="3679608"/>
            <a:ext cx="4419699" cy="226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420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EBA6-352C-BBF8-FB59-2FF60BA2D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8" y="35251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Deleting Entries in LDAP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23908-97FB-CBC8-8FDD-3190158A7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42" y="1785769"/>
            <a:ext cx="11181577" cy="4462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latin typeface="Trebuchet MS" panose="020B0603020202020204" pitchFamily="34" charset="0"/>
              </a:rPr>
              <a:t>Delete Organizational Units:</a:t>
            </a:r>
          </a:p>
          <a:p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 </a:t>
            </a:r>
            <a:r>
              <a:rPr lang="en-US" sz="2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delete_ou.ldif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ldapdelete</a:t>
            </a:r>
            <a:r>
              <a:rPr lang="en-US" sz="2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-x -D "</a:t>
            </a:r>
            <a:r>
              <a:rPr lang="en-US" sz="22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US" sz="2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=admin,dc=localdomain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-W -f </a:t>
            </a:r>
            <a:r>
              <a:rPr lang="en-US" sz="2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delete_ou.ldif</a:t>
            </a:r>
            <a:endParaRPr lang="en-US" sz="2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latin typeface="Trebuchet MS" panose="020B0603020202020204" pitchFamily="34" charset="0"/>
              </a:rPr>
              <a:t>Delete User:</a:t>
            </a:r>
          </a:p>
          <a:p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 </a:t>
            </a:r>
            <a:r>
              <a:rPr lang="en-US" sz="2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delete_user.ldif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ldapdelete</a:t>
            </a:r>
            <a:r>
              <a:rPr lang="en-US" sz="2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-x -D "</a:t>
            </a:r>
            <a:r>
              <a:rPr lang="en-US" sz="22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US" sz="2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=admin,dc=localdomain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-W -f </a:t>
            </a:r>
            <a:r>
              <a:rPr lang="en-US" sz="2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delete_user.ldif</a:t>
            </a:r>
            <a:endParaRPr lang="en-US" sz="2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C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2DB061-8243-6549-508C-DE28E7F09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946" y="2162082"/>
            <a:ext cx="3834390" cy="65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FEA13-3805-C8F1-6585-E9F502FFE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06" y="4763846"/>
            <a:ext cx="4005594" cy="653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863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4E5B-E3B2-3304-0975-3A0DC350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5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l-GR" sz="4400">
                <a:solidFill>
                  <a:schemeClr val="accent1"/>
                </a:solidFill>
                <a:latin typeface="Trebuchet MS" panose="020B0603020202020204" pitchFamily="34" charset="0"/>
              </a:rPr>
              <a:t>Περιεχόμενα</a:t>
            </a:r>
            <a:endParaRPr lang="en-CY" sz="440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8A92EEB-C8DB-59EE-3457-5671779C9C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55721" y="661106"/>
            <a:ext cx="6257362" cy="55031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CY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Εισ</a:t>
            </a:r>
            <a:r>
              <a:rPr lang="en-CY" altLang="en-CY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αγωγή 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στο LDAP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Ιστορί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α του LDAP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Βα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σικά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Χαρα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κτηριστικά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του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LDAP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OpenLDAP</a:t>
            </a:r>
            <a:endParaRPr kumimoji="0" lang="en-US" altLang="en-CY" sz="2000" b="1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rebuchet MS" panose="020B0603020202020204" pitchFamily="34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en-US" altLang="en-CY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altLang="en-CY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Slapd</a:t>
            </a:r>
            <a:r>
              <a:rPr lang="en-US" altLang="en-CY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-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The stand-alone LDAP daemon (server)</a:t>
            </a:r>
            <a:endParaRPr kumimoji="0" lang="en-CY" altLang="en-CY" sz="2000" b="1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Τα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υτο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ποίηση και Επικύρωση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Ασφάλει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α με SSL/TLS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L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loadd</a:t>
            </a: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– Load Balancer Daemon</a:t>
            </a:r>
            <a:endParaRPr kumimoji="0" lang="en-CY" altLang="en-CY" sz="2000" b="1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ObjectClasses</a:t>
            </a:r>
            <a:endParaRPr kumimoji="0" lang="en-US" altLang="en-CY" sz="2000" b="1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CY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Directory Schema</a:t>
            </a:r>
            <a:endParaRPr kumimoji="0" lang="en-CY" altLang="en-CY" sz="2000" b="1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rebuchet MS" panose="020B0603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Σύνοψη</a:t>
            </a:r>
            <a:r>
              <a:rPr kumimoji="0" lang="en-CY" altLang="en-CY" sz="2000" b="1" i="0" u="none" strike="noStrike" cap="none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 και </a:t>
            </a:r>
            <a:r>
              <a:rPr kumimoji="0" lang="en-CY" altLang="en-CY" sz="2000" b="1" i="0" u="none" strike="noStrike" cap="none" normalizeH="0" baseline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rebuchet MS" panose="020B0603020202020204" pitchFamily="34" charset="0"/>
              </a:rPr>
              <a:t>Πηγές</a:t>
            </a:r>
            <a:endParaRPr kumimoji="0" lang="en-CY" altLang="en-CY" sz="2000" b="1" i="0" u="none" strike="noStrike" cap="none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5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B9682-605A-864D-9CD6-85D4A4F23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91" y="51573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Searching Entries in LDAP</a:t>
            </a:r>
            <a:endParaRPr lang="en-CY" sz="54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59EFD-6BAD-C040-3997-CE89E0224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91" y="1968649"/>
            <a:ext cx="11740179" cy="3978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  <a:r>
              <a:rPr lang="en-US" sz="2200" b="1" dirty="0" err="1">
                <a:solidFill>
                  <a:srgbClr val="0033CC"/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dapsearch</a:t>
            </a:r>
            <a:r>
              <a:rPr lang="en-US" sz="2200" b="1" dirty="0"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: </a:t>
            </a:r>
            <a:r>
              <a:rPr kumimoji="0" lang="en-CY" altLang="en-CY" sz="2200" b="0" i="0" u="none" strike="noStrike" cap="none" normalizeH="0" baseline="0" dirty="0" err="1">
                <a:ln>
                  <a:noFill/>
                </a:ln>
                <a:effectLst/>
              </a:rPr>
              <a:t>Αν</a:t>
            </a:r>
            <a:r>
              <a:rPr kumimoji="0" lang="en-CY" altLang="en-CY" sz="2200" b="0" i="0" u="none" strike="noStrike" cap="none" normalizeH="0" baseline="0" dirty="0">
                <a:ln>
                  <a:noFill/>
                </a:ln>
                <a:effectLst/>
              </a:rPr>
              <a:t>αζητ</a:t>
            </a:r>
            <a:r>
              <a:rPr lang="el-GR" altLang="en-CY" sz="2200" dirty="0" err="1"/>
              <a:t>εί</a:t>
            </a:r>
            <a:r>
              <a:rPr kumimoji="0" lang="en-CY" altLang="en-CY" sz="2200" b="0" i="0" u="none" strike="noStrike" cap="none" normalizeH="0" baseline="0" dirty="0">
                <a:ln>
                  <a:noFill/>
                </a:ln>
                <a:effectLst/>
              </a:rPr>
              <a:t> π</a:t>
            </a:r>
            <a:r>
              <a:rPr kumimoji="0" lang="en-CY" altLang="en-CY" sz="2200" b="0" i="0" u="none" strike="noStrike" cap="none" normalizeH="0" baseline="0" dirty="0" err="1">
                <a:ln>
                  <a:noFill/>
                </a:ln>
                <a:effectLst/>
              </a:rPr>
              <a:t>ληροφορίες</a:t>
            </a:r>
            <a:r>
              <a:rPr kumimoji="0" lang="en-CY" altLang="en-CY" sz="22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n-CY" altLang="en-CY" sz="2200" b="0" i="0" u="none" strike="noStrike" cap="none" normalizeH="0" baseline="0" dirty="0" err="1">
                <a:ln>
                  <a:noFill/>
                </a:ln>
                <a:effectLst/>
              </a:rPr>
              <a:t>στον</a:t>
            </a:r>
            <a:r>
              <a:rPr kumimoji="0" lang="en-CY" altLang="en-CY" sz="2200" b="0" i="0" u="none" strike="noStrike" cap="none" normalizeH="0" baseline="0" dirty="0">
                <a:ln>
                  <a:noFill/>
                </a:ln>
                <a:effectLst/>
              </a:rPr>
              <a:t> κα</a:t>
            </a:r>
            <a:r>
              <a:rPr kumimoji="0" lang="en-CY" altLang="en-CY" sz="2200" b="0" i="0" u="none" strike="noStrike" cap="none" normalizeH="0" baseline="0" dirty="0" err="1">
                <a:ln>
                  <a:noFill/>
                </a:ln>
                <a:effectLst/>
              </a:rPr>
              <a:t>τάλογο</a:t>
            </a:r>
            <a:r>
              <a:rPr kumimoji="0" lang="en-CY" altLang="en-CY" sz="22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el-GR" altLang="en-CY" sz="2200" b="0" i="0" u="none" strike="noStrike" cap="none" normalizeH="0" baseline="0" dirty="0">
                <a:ln>
                  <a:noFill/>
                </a:ln>
                <a:effectLst/>
              </a:rPr>
              <a:t>ανάλογα με κάποια φίλτρα</a:t>
            </a:r>
          </a:p>
          <a:p>
            <a:pPr marL="0" indent="0">
              <a:buNone/>
            </a:pPr>
            <a:endParaRPr lang="el-GR" sz="2200" dirty="0"/>
          </a:p>
          <a:p>
            <a:pPr marL="0" indent="0">
              <a:buNone/>
            </a:pPr>
            <a:r>
              <a:rPr lang="el-GR" sz="2200" b="1" u="sng" dirty="0"/>
              <a:t>Παραδείγματα</a:t>
            </a:r>
            <a:r>
              <a:rPr lang="en-US" sz="2200" b="1" u="sng" dirty="0"/>
              <a:t>:</a:t>
            </a:r>
          </a:p>
          <a:p>
            <a:r>
              <a:rPr lang="el-GR" sz="2200" dirty="0"/>
              <a:t>Να επιστραφούν όλες οι εγγραφές</a:t>
            </a:r>
            <a:r>
              <a:rPr lang="en-US" sz="2200" dirty="0"/>
              <a:t>:</a:t>
            </a:r>
            <a:endParaRPr lang="el-GR" sz="2200" dirty="0"/>
          </a:p>
          <a:p>
            <a:pPr marL="0" indent="0">
              <a:buNone/>
            </a:pP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2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ldapsearch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-x -b "dc=</a:t>
            </a:r>
            <a:r>
              <a:rPr lang="en-US" sz="2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localdomain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"(</a:t>
            </a:r>
            <a:r>
              <a:rPr lang="en-US" sz="22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objectClass</a:t>
            </a:r>
            <a:r>
              <a:rPr lang="en-US" sz="2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=*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)"</a:t>
            </a:r>
          </a:p>
          <a:p>
            <a:r>
              <a:rPr lang="el-GR" sz="2200" dirty="0"/>
              <a:t>Να επιστραφούν συγκεκριμένες εγγραφές</a:t>
            </a:r>
            <a:r>
              <a:rPr lang="en-US" sz="2200" dirty="0"/>
              <a:t>:</a:t>
            </a:r>
          </a:p>
          <a:p>
            <a:pPr marL="0" indent="0">
              <a:buNone/>
            </a:pP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2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ldapsearch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-x -b "dc=</a:t>
            </a:r>
            <a:r>
              <a:rPr lang="en-US" sz="2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localdomain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"(</a:t>
            </a:r>
            <a:r>
              <a:rPr lang="en-US" sz="22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objectClass</a:t>
            </a:r>
            <a:r>
              <a:rPr lang="en-US" sz="2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2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inetOrgPerson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)"</a:t>
            </a:r>
          </a:p>
          <a:p>
            <a:r>
              <a:rPr lang="el-GR" sz="2200" dirty="0"/>
              <a:t>Να επιστραφεί η εγγραφή ενός συγκεκριμένου χρήστη</a:t>
            </a:r>
            <a:r>
              <a:rPr lang="en-US" sz="2200" dirty="0"/>
              <a:t>:</a:t>
            </a:r>
            <a:endParaRPr lang="el-GR" sz="2200" dirty="0"/>
          </a:p>
          <a:p>
            <a:pPr marL="0" indent="0">
              <a:buNone/>
            </a:pPr>
            <a:r>
              <a:rPr lang="el-GR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200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ldapsearch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-x -b "dc=</a:t>
            </a:r>
            <a:r>
              <a:rPr lang="en-US" sz="2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localdomain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" "(</a:t>
            </a:r>
            <a:r>
              <a:rPr lang="en-US" sz="22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uid</a:t>
            </a:r>
            <a:r>
              <a:rPr lang="en-US" sz="2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22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jdoe</a:t>
            </a:r>
            <a:r>
              <a:rPr lang="en-US" sz="2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)"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417917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arch_users (2)">
            <a:hlinkClick r:id="" action="ppaction://media"/>
            <a:extLst>
              <a:ext uri="{FF2B5EF4-FFF2-40B4-BE49-F238E27FC236}">
                <a16:creationId xmlns:a16="http://schemas.microsoft.com/office/drawing/2014/main" id="{1816B6DF-3F71-20E2-22B9-4391D58A0F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731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B195-DA99-48AD-4C07-C6D95B26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21" y="37181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Modifying Entries in LDAP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4B543-2C28-EC01-1745-8031192E4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56" y="1911412"/>
            <a:ext cx="1151167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ldapmodify</a:t>
            </a:r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r>
              <a:rPr lang="en-US" b="1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CY" altLang="en-CY" sz="2000" dirty="0" err="1">
                <a:solidFill>
                  <a:schemeClr val="tx1"/>
                </a:solidFill>
                <a:latin typeface="Trebuchet MS" panose="020B0603020202020204" pitchFamily="34" charset="0"/>
              </a:rPr>
              <a:t>Τρο</a:t>
            </a:r>
            <a:r>
              <a:rPr lang="en-CY" altLang="en-CY" sz="2000" dirty="0">
                <a:solidFill>
                  <a:schemeClr val="tx1"/>
                </a:solidFill>
                <a:latin typeface="Trebuchet MS" panose="020B0603020202020204" pitchFamily="34" charset="0"/>
              </a:rPr>
              <a:t>ποποιεί υπάρχουσες εγγραφές καταλόγου</a:t>
            </a:r>
            <a:endParaRPr lang="el-GR" altLang="en-CY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l-GR" sz="2200" dirty="0">
                <a:solidFill>
                  <a:schemeClr val="tx1"/>
                </a:solidFill>
                <a:latin typeface="Trebuchet MS" panose="020B0603020202020204" pitchFamily="34" charset="0"/>
              </a:rPr>
              <a:t>Δημιουργώ ένα αρχείο 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LDIF</a:t>
            </a:r>
            <a:r>
              <a:rPr lang="el-GR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για την αλλαγή που θέλω να κάνω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:</a:t>
            </a:r>
          </a:p>
          <a:p>
            <a:r>
              <a:rPr lang="en-US" sz="22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 modify_mail.ldif</a:t>
            </a:r>
            <a:r>
              <a:rPr lang="en-US" sz="2200" dirty="0"/>
              <a:t>: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ldapmodify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-x -D "</a:t>
            </a:r>
            <a:r>
              <a:rPr lang="en-US" sz="22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US" sz="2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=admin,dc=localdomain</a:t>
            </a:r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-W -f </a:t>
            </a:r>
            <a:r>
              <a:rPr lang="en-US" sz="2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modify_mail.ldif</a:t>
            </a:r>
            <a:endParaRPr lang="en-US" sz="2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C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3295C-97B9-99FD-C540-D3357ACC1778}"/>
              </a:ext>
            </a:extLst>
          </p:cNvPr>
          <p:cNvSpPr txBox="1"/>
          <p:nvPr/>
        </p:nvSpPr>
        <p:spPr>
          <a:xfrm>
            <a:off x="4664768" y="3429000"/>
            <a:ext cx="5393634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dn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uid=</a:t>
            </a:r>
            <a:r>
              <a:rPr lang="fr-FR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jdoe,ou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fr-FR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users,dc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fr-FR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localdomain</a:t>
            </a:r>
            <a:endParaRPr lang="fr-FR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changetype</a:t>
            </a:r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fr-FR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modify</a:t>
            </a:r>
            <a:endParaRPr lang="fr-FR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replace: mail</a:t>
            </a:r>
          </a:p>
          <a:p>
            <a:r>
              <a:rPr lang="fr-FR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mail: newemail@example.com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409632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5785-7524-F727-61B9-5F7A210C9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6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LDAP Authentication and Bind</a:t>
            </a:r>
            <a:endParaRPr lang="en-CY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0E76-8470-FB35-99D4-5265B1C2D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198" y="2892058"/>
            <a:ext cx="10819604" cy="3772305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u="sng" dirty="0">
                <a:latin typeface="Trebuchet MS" panose="020B0603020202020204" pitchFamily="34" charset="0"/>
              </a:rPr>
              <a:t>Authentication Methods:</a:t>
            </a: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Anonymous: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Δεν απαιτούνται τα στοιχεία του χρήστη.</a:t>
            </a:r>
          </a:p>
          <a:p>
            <a:pPr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Simple Authentication: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Απαιτεί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DN (Distinguished Name)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και κωδικό.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l-GR" sz="2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ldapwhoami</a:t>
            </a:r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-x -D "</a:t>
            </a:r>
            <a:r>
              <a:rPr lang="en-US" sz="2000" b="1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US" sz="20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=admin,dc=localdomain" –W</a:t>
            </a: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Ευάλωτο εάν μεταδίδεται μέσω μη κρυπτογραφημένης σύνδεσης αφού μεταφέρει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τα δεδομένα σε μορφή απλού κειμένου (</a:t>
            </a:r>
            <a:r>
              <a:rPr lang="el-G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plaintext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3. SASL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(Simple Authentication and Security Layer):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Παρέχει υπηρεσίες ταυτοποίησης μέσω μιας ευρείας γκάμας μηχανισμών, όπως το </a:t>
            </a:r>
            <a:r>
              <a:rPr lang="el-GR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Kerberos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ή το πιστοποιητικό του client που αποστέλλεται με το </a:t>
            </a: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TLS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  <a:endParaRPr lang="en-CY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CC2445F-40BF-892F-1F13-8B572A4BD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C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FED25-AF60-FF48-18F1-6E456C35027E}"/>
              </a:ext>
            </a:extLst>
          </p:cNvPr>
          <p:cNvSpPr txBox="1"/>
          <p:nvPr/>
        </p:nvSpPr>
        <p:spPr>
          <a:xfrm>
            <a:off x="686198" y="1604624"/>
            <a:ext cx="11049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Με τη δημιουργία ενός LDAP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session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δηλαδή όταν ένας </a:t>
            </a:r>
            <a:r>
              <a:rPr lang="el-G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client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συνδέεται στον </a:t>
            </a:r>
            <a:r>
              <a:rPr lang="el-G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server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η κατάσταση ταυτοποίησης του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session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ορίζεται ως ανώνυμη. Η εντολή </a:t>
            </a:r>
            <a:r>
              <a:rPr lang="el-G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BIND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καθορίζει την κατάσταση ταυτοποίησης για ένα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session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86578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1255-0C1F-970F-227C-1046CC1B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23" y="475727"/>
            <a:ext cx="9348544" cy="1320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Securing LDAP with SSL/TLS (LDAPS)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1EF12-3B05-CBF5-E4A6-94E452D02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32" y="1796527"/>
            <a:ext cx="11209617" cy="4825747"/>
          </a:xfrm>
        </p:spPr>
        <p:txBody>
          <a:bodyPr>
            <a:normAutofit/>
          </a:bodyPr>
          <a:lstStyle/>
          <a:p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Το LDAP μεταδίδει δεδομένα, συμπεριλαμβανομένων ευαίσθητων πληροφοριών όπως ονόματα χρήστη και κωδικούς πρόσβασης, σε μορφή απλού κειμένου. Αυτό το καθιστά ευάλωτο σε κλοπές κατά τη μεταφορά.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Μπορούμε να έχουμε ασφαλείς συνδέσεις χρησιμοποιώντας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SSL/Transport Layer Security (TLS)</a:t>
            </a:r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Το LDAPS κρυπτογραφεί την επικοινωνία μεταξύ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client</a:t>
            </a:r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και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server</a:t>
            </a:r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προστατεύοντας τα ευαίσθητα δεδομένα από κακόβουλους παράγοντες.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endParaRPr lang="en-US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Trebuchet MS" panose="020B0603020202020204" pitchFamily="34" charset="0"/>
              </a:rPr>
              <a:t>Generate SSL/TLS certificates</a:t>
            </a:r>
            <a:r>
              <a:rPr lang="en-US" sz="2400" dirty="0">
                <a:latin typeface="Trebuchet MS" panose="020B0603020202020204" pitchFamily="34" charset="0"/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sudo openssl req -new -x509 -nodes -out /etc/ssl/certs/ldap.pem -keyout /etc/ssl/private/ldap.key -days 365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79213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923C2-CAA1-695F-BBE3-21294AD16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92" y="1814597"/>
            <a:ext cx="10969814" cy="4397944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 add_tls.ldif:</a:t>
            </a:r>
          </a:p>
          <a:p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CY" sz="2200" b="1" dirty="0">
                <a:latin typeface="Trebuchet MS" panose="020B0603020202020204" pitchFamily="34" charset="0"/>
              </a:rPr>
              <a:t>Apply the</a:t>
            </a:r>
            <a:r>
              <a:rPr lang="en-CY" altLang="en-CY" sz="2200" b="1" dirty="0">
                <a:latin typeface="Trebuchet MS" panose="020B0603020202020204" pitchFamily="34" charset="0"/>
              </a:rPr>
              <a:t> TLS settings to cn=config: </a:t>
            </a:r>
            <a:endParaRPr lang="en-US" altLang="en-CY" sz="2200" b="1" dirty="0">
              <a:latin typeface="Trebuchet MS" panose="020B0603020202020204" pitchFamily="34" charset="0"/>
            </a:endParaRPr>
          </a:p>
          <a:p>
            <a:r>
              <a:rPr lang="en-US" altLang="en-CY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sudo ldapmodify -Y EXTERNAL -H ldapi:/// -f add_tls.ldif</a:t>
            </a:r>
          </a:p>
          <a:p>
            <a:pPr marL="0" indent="0">
              <a:buNone/>
            </a:pPr>
            <a:r>
              <a:rPr lang="en-US" altLang="en-CY" sz="2200" b="1" dirty="0">
                <a:latin typeface="Trebuchet MS" panose="020B0603020202020204" pitchFamily="34" charset="0"/>
              </a:rPr>
              <a:t>Check if the settings were applied:</a:t>
            </a:r>
          </a:p>
          <a:p>
            <a:r>
              <a:rPr lang="en-US" altLang="en-CY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sudo ldapsearch -Y EXTERNAL -H ldapi:/// -b "</a:t>
            </a:r>
            <a:r>
              <a:rPr lang="en-US" altLang="en-CY" sz="22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US" altLang="en-CY" sz="2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=config" "(objectClass=olcGlobal)" olcTLSCertificateFile olcTLSCertificateKeyFile olcTLSCACertificateFile</a:t>
            </a:r>
          </a:p>
          <a:p>
            <a:endParaRPr lang="en-US" altLang="en-CY" dirty="0"/>
          </a:p>
          <a:p>
            <a:endParaRPr lang="en-CY" altLang="en-CY" dirty="0"/>
          </a:p>
          <a:p>
            <a:endParaRPr lang="en-C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16450-DD7E-3D6C-BC6E-DD65590DF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922" y="1694925"/>
            <a:ext cx="4980162" cy="221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0EFFB6-3E22-1F2B-BDB0-2ED4D73A3A2D}"/>
              </a:ext>
            </a:extLst>
          </p:cNvPr>
          <p:cNvSpPr txBox="1"/>
          <p:nvPr/>
        </p:nvSpPr>
        <p:spPr>
          <a:xfrm>
            <a:off x="433292" y="527625"/>
            <a:ext cx="8966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ea typeface="+mj-ea"/>
                <a:cs typeface="+mj-cs"/>
              </a:rPr>
              <a:t>Configure OpenLDAP for SSL/TLS:</a:t>
            </a:r>
          </a:p>
        </p:txBody>
      </p:sp>
    </p:spTree>
    <p:extLst>
      <p:ext uri="{BB962C8B-B14F-4D97-AF65-F5344CB8AC3E}">
        <p14:creationId xmlns:p14="http://schemas.microsoft.com/office/powerpoint/2010/main" val="890355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5A47-5A64-73F6-8F12-0E7912C5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98" y="634894"/>
            <a:ext cx="9907793" cy="108093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lloadd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Using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lloadd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as a Load Balancer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A67EA-29AF-02FB-2CE3-6C3CC1FFC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75" y="1871947"/>
            <a:ext cx="11575229" cy="492795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CY" altLang="en-CY" dirty="0" err="1">
                <a:latin typeface="Trebuchet MS" panose="020B0603020202020204" pitchFamily="34" charset="0"/>
              </a:rPr>
              <a:t>Το</a:t>
            </a:r>
            <a:r>
              <a:rPr lang="en-CY" altLang="en-CY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b="1" dirty="0" err="1">
                <a:solidFill>
                  <a:srgbClr val="99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lload</a:t>
            </a:r>
            <a:r>
              <a:rPr lang="en-US" altLang="en-CY" b="1" dirty="0">
                <a:solidFill>
                  <a:srgbClr val="99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en-CY" altLang="en-CY" dirty="0">
                <a:solidFill>
                  <a:srgbClr val="000000"/>
                </a:solidFill>
                <a:latin typeface="Arial Unicode MS"/>
              </a:rPr>
              <a:t> </a:t>
            </a:r>
            <a:r>
              <a:rPr lang="en-CY" altLang="en-CY" dirty="0">
                <a:latin typeface="Trebuchet MS" panose="020B0603020202020204" pitchFamily="34" charset="0"/>
              </a:rPr>
              <a:t>είναι ένας αυτόνομος LDAP daemon που λειτουργεί ως load balancer. Ο </a:t>
            </a:r>
            <a:r>
              <a:rPr lang="en-CY" altLang="en-CY" dirty="0" err="1">
                <a:latin typeface="Trebuchet MS" panose="020B0603020202020204" pitchFamily="34" charset="0"/>
              </a:rPr>
              <a:t>κύριος</a:t>
            </a:r>
            <a:r>
              <a:rPr lang="en-CY" altLang="en-CY" dirty="0">
                <a:latin typeface="Trebuchet MS" panose="020B0603020202020204" pitchFamily="34" charset="0"/>
              </a:rPr>
              <a:t> σκοπός του είναι η βελτιστοποίηση της κατανομής των αιτημάτων LDAP σε πολλούς </a:t>
            </a:r>
            <a:r>
              <a:rPr lang="en-US" altLang="en-CY" dirty="0">
                <a:latin typeface="Trebuchet MS" panose="020B0603020202020204" pitchFamily="34" charset="0"/>
              </a:rPr>
              <a:t>servers</a:t>
            </a:r>
            <a:r>
              <a:rPr lang="en-CY" altLang="en-CY" dirty="0">
                <a:latin typeface="Trebuchet MS" panose="020B0603020202020204" pitchFamily="34" charset="0"/>
              </a:rPr>
              <a:t>. </a:t>
            </a:r>
            <a:endParaRPr lang="en-US" altLang="en-CY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CY" altLang="en-CY" dirty="0" err="1">
                <a:latin typeface="Trebuchet MS" panose="020B0603020202020204" pitchFamily="34" charset="0"/>
              </a:rPr>
              <a:t>Το</a:t>
            </a:r>
            <a:r>
              <a:rPr lang="en-CY" altLang="en-CY" dirty="0"/>
              <a:t> </a:t>
            </a:r>
            <a:r>
              <a:rPr lang="en-CY" altLang="en-CY" b="1" dirty="0" err="1">
                <a:solidFill>
                  <a:srgbClr val="99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lload</a:t>
            </a:r>
            <a:r>
              <a:rPr lang="en-US" altLang="en-CY" b="1" dirty="0">
                <a:solidFill>
                  <a:srgbClr val="99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en-CY" altLang="en-CY" dirty="0">
                <a:latin typeface="Trebuchet MS" panose="020B0603020202020204" pitchFamily="34" charset="0"/>
              </a:rPr>
              <a:t>α</a:t>
            </a:r>
            <a:r>
              <a:rPr lang="en-CY" altLang="en-CY" dirty="0" err="1">
                <a:latin typeface="Trebuchet MS" panose="020B0603020202020204" pitchFamily="34" charset="0"/>
              </a:rPr>
              <a:t>κούει</a:t>
            </a:r>
            <a:r>
              <a:rPr lang="en-CY" altLang="en-CY" dirty="0"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latin typeface="Trebuchet MS" panose="020B0603020202020204" pitchFamily="34" charset="0"/>
              </a:rPr>
              <a:t>γι</a:t>
            </a:r>
            <a:r>
              <a:rPr lang="en-CY" altLang="en-CY" dirty="0">
                <a:latin typeface="Trebuchet MS" panose="020B0603020202020204" pitchFamily="34" charset="0"/>
              </a:rPr>
              <a:t>α εισερχόμενες συνδέσεις LDAP σε έναν καθορισμένο αριθμό θύρας (</a:t>
            </a:r>
            <a:r>
              <a:rPr lang="en-US" altLang="en-CY" dirty="0">
                <a:latin typeface="Trebuchet MS" panose="020B0603020202020204" pitchFamily="34" charset="0"/>
              </a:rPr>
              <a:t>default</a:t>
            </a:r>
            <a:r>
              <a:rPr lang="en-CY" altLang="en-CY" dirty="0">
                <a:latin typeface="Trebuchet MS" panose="020B0603020202020204" pitchFamily="34" charset="0"/>
              </a:rPr>
              <a:t>: </a:t>
            </a:r>
            <a:r>
              <a:rPr lang="en-CY" altLang="en-CY" b="1" dirty="0">
                <a:solidFill>
                  <a:srgbClr val="996600"/>
                </a:solidFill>
                <a:latin typeface="Trebuchet MS" panose="020B0603020202020204" pitchFamily="34" charset="0"/>
              </a:rPr>
              <a:t>389</a:t>
            </a:r>
            <a:r>
              <a:rPr lang="en-CY" altLang="en-CY" dirty="0">
                <a:solidFill>
                  <a:srgbClr val="000000"/>
                </a:solidFill>
                <a:latin typeface="Trebuchet MS" panose="020B0603020202020204" pitchFamily="34" charset="0"/>
              </a:rPr>
              <a:t>) </a:t>
            </a:r>
            <a:r>
              <a:rPr lang="en-CY" altLang="en-CY" dirty="0">
                <a:latin typeface="Trebuchet MS" panose="020B0603020202020204" pitchFamily="34" charset="0"/>
              </a:rPr>
              <a:t>και προωθεί αποτελεσματικά αυτά τα αιτήματα σε άλλους LDAP servers στο δίκτυο. </a:t>
            </a:r>
            <a:endParaRPr lang="en-US" altLang="en-CY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endParaRPr lang="en-US" altLang="en-CY" dirty="0"/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kumimoji="0" lang="en-CY" altLang="en-CY" b="1" i="0" u="sng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Οφέλη</a:t>
            </a:r>
            <a:r>
              <a:rPr kumimoji="0" lang="en-CY" altLang="en-CY" b="1" i="0" u="sng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 από </a:t>
            </a:r>
            <a:r>
              <a:rPr kumimoji="0" lang="en-CY" altLang="en-CY" b="1" i="0" u="sng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τη</a:t>
            </a:r>
            <a:r>
              <a:rPr kumimoji="0" lang="en-CY" altLang="en-CY" b="1" i="0" u="sng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b="1" i="0" u="sng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χρήση</a:t>
            </a:r>
            <a:r>
              <a:rPr kumimoji="0" lang="en-CY" altLang="en-CY" b="1" i="0" u="sng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kumimoji="0" lang="en-CY" altLang="en-CY" b="1" i="0" u="sng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του</a:t>
            </a:r>
            <a:r>
              <a:rPr kumimoji="0" lang="en-CY" altLang="en-CY" b="1" i="0" u="sng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CY" altLang="en-CY" b="1" u="sng" dirty="0" err="1">
                <a:solidFill>
                  <a:srgbClr val="99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lloa</a:t>
            </a:r>
            <a:r>
              <a:rPr lang="en-US" altLang="en-CY" b="1" u="sng" dirty="0">
                <a:solidFill>
                  <a:srgbClr val="99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dd:</a:t>
            </a:r>
          </a:p>
          <a:p>
            <a:pPr>
              <a:lnSpc>
                <a:spcPct val="120000"/>
              </a:lnSpc>
              <a:spcBef>
                <a:spcPts val="1200"/>
              </a:spcBef>
              <a:buSzPct val="125000"/>
              <a:buFont typeface="Arial" panose="020B0604020202020204" pitchFamily="34" charset="0"/>
              <a:buChar char="•"/>
            </a:pPr>
            <a:r>
              <a:rPr lang="el-GR" b="1" dirty="0">
                <a:latin typeface="Trebuchet MS" panose="020B0603020202020204" pitchFamily="34" charset="0"/>
              </a:rPr>
              <a:t>Απόδοση:</a:t>
            </a:r>
            <a:r>
              <a:rPr lang="el-GR" dirty="0">
                <a:latin typeface="Trebuchet MS" panose="020B0603020202020204" pitchFamily="34" charset="0"/>
              </a:rPr>
              <a:t> Η εξισορρόπηση του φορτίου μειώνει τις πιθανότητες υπερφόρτωσης ενός LDAP server.</a:t>
            </a:r>
            <a:endParaRPr lang="en-US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SzPct val="125000"/>
            </a:pPr>
            <a:r>
              <a:rPr lang="en-CY" altLang="en-CY" b="1" dirty="0">
                <a:latin typeface="Trebuchet MS" panose="020B0603020202020204" pitchFamily="34" charset="0"/>
              </a:rPr>
              <a:t>Επ</a:t>
            </a:r>
            <a:r>
              <a:rPr lang="en-CY" altLang="en-CY" b="1" dirty="0" err="1">
                <a:latin typeface="Trebuchet MS" panose="020B0603020202020204" pitchFamily="34" charset="0"/>
              </a:rPr>
              <a:t>εκτ</a:t>
            </a:r>
            <a:r>
              <a:rPr lang="en-CY" altLang="en-CY" b="1" dirty="0">
                <a:latin typeface="Trebuchet MS" panose="020B0603020202020204" pitchFamily="34" charset="0"/>
              </a:rPr>
              <a:t>ασιμότητα</a:t>
            </a:r>
            <a:r>
              <a:rPr lang="en-CY" altLang="en-CY" dirty="0">
                <a:latin typeface="Trebuchet MS" panose="020B0603020202020204" pitchFamily="34" charset="0"/>
              </a:rPr>
              <a:t>: </a:t>
            </a:r>
            <a:r>
              <a:rPr lang="en-US" altLang="en-CY" dirty="0">
                <a:latin typeface="Trebuchet MS" panose="020B0603020202020204" pitchFamily="34" charset="0"/>
              </a:rPr>
              <a:t>Y</a:t>
            </a:r>
            <a:r>
              <a:rPr lang="el-GR" dirty="0" err="1">
                <a:latin typeface="Trebuchet MS" panose="020B0603020202020204" pitchFamily="34" charset="0"/>
              </a:rPr>
              <a:t>ποστηρίζει</a:t>
            </a:r>
            <a:r>
              <a:rPr lang="el-GR" dirty="0">
                <a:latin typeface="Trebuchet MS" panose="020B0603020202020204" pitchFamily="34" charset="0"/>
              </a:rPr>
              <a:t> την ανάπτυξη </a:t>
            </a:r>
            <a:r>
              <a:rPr lang="en-CY" altLang="en-CY" dirty="0" err="1">
                <a:latin typeface="Trebuchet MS" panose="020B0603020202020204" pitchFamily="34" charset="0"/>
              </a:rPr>
              <a:t>της</a:t>
            </a:r>
            <a:r>
              <a:rPr lang="en-CY" altLang="en-CY" dirty="0">
                <a:latin typeface="Trebuchet MS" panose="020B0603020202020204" pitchFamily="34" charset="0"/>
              </a:rPr>
              <a:t> LDAP υπ</a:t>
            </a:r>
            <a:r>
              <a:rPr lang="en-CY" altLang="en-CY" dirty="0" err="1">
                <a:latin typeface="Trebuchet MS" panose="020B0603020202020204" pitchFamily="34" charset="0"/>
              </a:rPr>
              <a:t>οδομής</a:t>
            </a:r>
            <a:r>
              <a:rPr lang="en-CY" altLang="en-CY" dirty="0">
                <a:latin typeface="Trebuchet MS" panose="020B0603020202020204" pitchFamily="34" charset="0"/>
              </a:rPr>
              <a:t> </a:t>
            </a:r>
            <a:r>
              <a:rPr lang="el-GR" dirty="0">
                <a:latin typeface="Trebuchet MS" panose="020B0603020202020204" pitchFamily="34" charset="0"/>
              </a:rPr>
              <a:t>σε μεγαλύτερη κλίμακα </a:t>
            </a:r>
            <a:r>
              <a:rPr lang="en-CY" altLang="en-CY" dirty="0" err="1">
                <a:latin typeface="Trebuchet MS" panose="020B0603020202020204" pitchFamily="34" charset="0"/>
              </a:rPr>
              <a:t>με</a:t>
            </a:r>
            <a:r>
              <a:rPr lang="en-CY" altLang="en-CY" dirty="0">
                <a:latin typeface="Trebuchet MS" panose="020B0603020202020204" pitchFamily="34" charset="0"/>
              </a:rPr>
              <a:t> την προσθήκη περισσότερων </a:t>
            </a:r>
            <a:r>
              <a:rPr lang="en-US" altLang="en-CY" dirty="0">
                <a:latin typeface="Trebuchet MS" panose="020B0603020202020204" pitchFamily="34" charset="0"/>
              </a:rPr>
              <a:t>servers</a:t>
            </a:r>
            <a:r>
              <a:rPr lang="en-CY" altLang="en-CY" dirty="0">
                <a:latin typeface="Trebuchet MS" panose="020B0603020202020204" pitchFamily="34" charset="0"/>
              </a:rPr>
              <a:t> πίσω από τον load balancer.</a:t>
            </a:r>
            <a:endParaRPr lang="en-US" altLang="en-CY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CY" altLang="en-CY" b="1" dirty="0" err="1">
                <a:latin typeface="Trebuchet MS" panose="020B0603020202020204" pitchFamily="34" charset="0"/>
              </a:rPr>
              <a:t>Υψηλή</a:t>
            </a:r>
            <a:r>
              <a:rPr lang="en-CY" altLang="en-CY" dirty="0">
                <a:latin typeface="Trebuchet MS" panose="020B0603020202020204" pitchFamily="34" charset="0"/>
              </a:rPr>
              <a:t> </a:t>
            </a:r>
            <a:r>
              <a:rPr lang="en-CY" altLang="en-CY" b="1" dirty="0" err="1">
                <a:latin typeface="Trebuchet MS" panose="020B0603020202020204" pitchFamily="34" charset="0"/>
              </a:rPr>
              <a:t>Δι</a:t>
            </a:r>
            <a:r>
              <a:rPr lang="en-CY" altLang="en-CY" b="1" dirty="0">
                <a:latin typeface="Trebuchet MS" panose="020B0603020202020204" pitchFamily="34" charset="0"/>
              </a:rPr>
              <a:t>αθεσιμότητα</a:t>
            </a:r>
            <a:r>
              <a:rPr lang="en-CY" altLang="en-CY" dirty="0">
                <a:latin typeface="Trebuchet MS" panose="020B0603020202020204" pitchFamily="34" charset="0"/>
              </a:rPr>
              <a:t>: </a:t>
            </a:r>
            <a:r>
              <a:rPr lang="el-GR" altLang="en-CY" dirty="0">
                <a:latin typeface="Trebuchet MS" panose="020B0603020202020204" pitchFamily="34" charset="0"/>
              </a:rPr>
              <a:t>Αποτρέπει τη διακοπή της υπηρεσίας </a:t>
            </a:r>
            <a:r>
              <a:rPr lang="en-CY" altLang="en-CY" dirty="0" err="1">
                <a:latin typeface="Trebuchet MS" panose="020B0603020202020204" pitchFamily="34" charset="0"/>
              </a:rPr>
              <a:t>σε</a:t>
            </a:r>
            <a:r>
              <a:rPr lang="en-CY" altLang="en-CY" dirty="0">
                <a:latin typeface="Trebuchet MS" panose="020B0603020202020204" pitchFamily="34" charset="0"/>
              </a:rPr>
              <a:t> π</a:t>
            </a:r>
            <a:r>
              <a:rPr lang="en-CY" altLang="en-CY" dirty="0" err="1">
                <a:latin typeface="Trebuchet MS" panose="020B0603020202020204" pitchFamily="34" charset="0"/>
              </a:rPr>
              <a:t>ερί</a:t>
            </a:r>
            <a:r>
              <a:rPr lang="en-CY" altLang="en-CY" dirty="0">
                <a:latin typeface="Trebuchet MS" panose="020B0603020202020204" pitchFamily="34" charset="0"/>
              </a:rPr>
              <a:t>πτωση αποτυχίας ενός από τους backend LDAP servers. </a:t>
            </a:r>
          </a:p>
          <a:p>
            <a:endParaRPr kumimoji="0" lang="en-CY" altLang="en-C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kumimoji="0" lang="en-CY" altLang="en-C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altLang="en-CY" dirty="0">
              <a:solidFill>
                <a:srgbClr val="000000"/>
              </a:solidFill>
              <a:latin typeface="Arial Unicode MS"/>
            </a:endParaRPr>
          </a:p>
          <a:p>
            <a:endParaRPr lang="en-CY" altLang="en-CY" dirty="0">
              <a:solidFill>
                <a:srgbClr val="000000"/>
              </a:solidFill>
              <a:latin typeface="Arial Unicode MS"/>
            </a:endParaRPr>
          </a:p>
          <a:p>
            <a:endParaRPr lang="en-US" altLang="en-CY" dirty="0">
              <a:solidFill>
                <a:srgbClr val="000000"/>
              </a:solidFill>
              <a:latin typeface="Arial Unicode MS"/>
            </a:endParaRPr>
          </a:p>
          <a:p>
            <a:endParaRPr lang="en-CY" altLang="en-CY" dirty="0">
              <a:solidFill>
                <a:srgbClr val="000000"/>
              </a:solidFill>
              <a:latin typeface="Arial Unicode MS"/>
            </a:endParaRPr>
          </a:p>
          <a:p>
            <a:endParaRPr lang="el-GR" altLang="en-CY" dirty="0">
              <a:solidFill>
                <a:srgbClr val="000000"/>
              </a:solidFill>
              <a:latin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29436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a16="http://schemas.microsoft.com/office/drawing/2014/main" id="{B5E48D11-FFE0-E1E1-EF1C-1642B04F4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83" y="463296"/>
            <a:ext cx="4136123" cy="10809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rPr>
              <a:t>Load Balancer scenario:</a:t>
            </a:r>
            <a:endParaRPr lang="en-CY" sz="2400" b="1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52" name="Content Placeholder 8">
            <a:extLst>
              <a:ext uri="{FF2B5EF4-FFF2-40B4-BE49-F238E27FC236}">
                <a16:creationId xmlns:a16="http://schemas.microsoft.com/office/drawing/2014/main" id="{E8B7F37D-EDC7-BF3A-11EB-7D031C945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83" y="1659825"/>
            <a:ext cx="4246682" cy="4478198"/>
          </a:xfrm>
        </p:spPr>
        <p:txBody>
          <a:bodyPr>
            <a:normAutofit lnSpcReduction="10000"/>
          </a:bodyPr>
          <a:lstStyle/>
          <a:p>
            <a:pPr>
              <a:spcBef>
                <a:spcPts val="1800"/>
              </a:spcBef>
              <a:buFont typeface="+mj-lt"/>
              <a:buAutoNum type="arabicPeriod"/>
            </a:pP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LDAP client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υποβάλλει μια λειτουργία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LDAP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στον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load balancer daemon.</a:t>
            </a:r>
          </a:p>
          <a:p>
            <a:pPr>
              <a:spcBef>
                <a:spcPts val="1800"/>
              </a:spcBef>
              <a:buFont typeface="+mj-lt"/>
              <a:buAutoNum type="arabicPeriod"/>
            </a:pP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load balancer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προωθεί το αίτημα σε έναν από τους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backend servers.</a:t>
            </a:r>
          </a:p>
          <a:p>
            <a:pPr>
              <a:spcBef>
                <a:spcPts val="1800"/>
              </a:spcBef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 backend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slapd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server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επεξεργάζεται το αίτημα και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επιστρέφει την απάντηση στον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load balancer.</a:t>
            </a:r>
          </a:p>
          <a:p>
            <a:pPr>
              <a:spcBef>
                <a:spcPts val="1800"/>
              </a:spcBef>
              <a:buFont typeface="+mj-lt"/>
              <a:buAutoNum type="arabicPeriod"/>
            </a:pP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load balancer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επιστρέφει την απάντηση στον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client.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client 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δε γνωρίζει ότι συνδέεται σε έναν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load balancer</a:t>
            </a:r>
            <a:r>
              <a:rPr lang="el-G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αντί στον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slapd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server.</a:t>
            </a:r>
          </a:p>
          <a:p>
            <a:endParaRPr lang="en-US" sz="1400" dirty="0"/>
          </a:p>
        </p:txBody>
      </p:sp>
      <p:pic>
        <p:nvPicPr>
          <p:cNvPr id="5" name="Content Placeholder 4" descr="A diagram of a load balancer&#10;&#10;Description automatically generated">
            <a:extLst>
              <a:ext uri="{FF2B5EF4-FFF2-40B4-BE49-F238E27FC236}">
                <a16:creationId xmlns:a16="http://schemas.microsoft.com/office/drawing/2014/main" id="{D42E03C3-6C5D-690E-1BCC-308E7B633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26" r="10486"/>
          <a:stretch/>
        </p:blipFill>
        <p:spPr>
          <a:xfrm>
            <a:off x="5186880" y="1391433"/>
            <a:ext cx="6269479" cy="391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1573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9659-615F-B0ED-0D53-7E87D48D8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29" y="365125"/>
            <a:ext cx="10515600" cy="1325563"/>
          </a:xfrm>
        </p:spPr>
        <p:txBody>
          <a:bodyPr/>
          <a:lstStyle/>
          <a:p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Κλάσεις Αντικειμένων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ObjectClasses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)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2ADEC-F038-4BDC-B531-23AFA2C51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40" y="1690688"/>
            <a:ext cx="11626557" cy="503998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l-GR" sz="8400" dirty="0">
                <a:latin typeface="Trebuchet MS" panose="020B0603020202020204" pitchFamily="34" charset="0"/>
              </a:rPr>
              <a:t>Κάθε αντικείμενο σε έναν LDAP κατάλογο συνδέεται με τουλάχιστον μία κλάση αντικειμένου, η οποία καθορίζει τα χαρακτηριστικά του, δηλαδή τα σύνολα των υποχρεωτικών και προαιρετικών γνωρισμάτων (attributes) που μπορεί να έχει.</a:t>
            </a:r>
            <a:endParaRPr lang="en-US" sz="8400" dirty="0">
              <a:latin typeface="Trebuchet MS" panose="020B0603020202020204" pitchFamily="34" charset="0"/>
            </a:endParaRP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l-GR" sz="8400" dirty="0">
                <a:latin typeface="Trebuchet MS" panose="020B0603020202020204" pitchFamily="34" charset="0"/>
              </a:rPr>
              <a:t>Τα ObjectClasses καθορίζουν τη δομή και τα χαρακτηριστικά των εγγραφών στον κατάλογο LDAP.</a:t>
            </a:r>
          </a:p>
          <a:p>
            <a:endParaRPr lang="en-US" sz="8400" dirty="0">
              <a:latin typeface="Trebuchet MS" panose="020B0603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l-GR" sz="8400" b="1" u="sng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Τύποι Κλάσεων Αντικειμένων</a:t>
            </a:r>
            <a:r>
              <a:rPr lang="en-US" sz="8400" b="1" u="sng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marL="0" marR="0" lvl="0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sz="8400" b="1" dirty="0">
                <a:latin typeface="Trebuchet MS" panose="020B0603020202020204" pitchFamily="34" charset="0"/>
              </a:rPr>
              <a:t>1. </a:t>
            </a:r>
            <a:r>
              <a:rPr lang="el-GR" sz="8400" b="1" dirty="0">
                <a:latin typeface="Trebuchet MS" panose="020B0603020202020204" pitchFamily="34" charset="0"/>
              </a:rPr>
              <a:t>Δομικές κλάσεις(</a:t>
            </a:r>
            <a:r>
              <a:rPr lang="en-CY" altLang="en-CY" sz="8400" b="1" dirty="0">
                <a:latin typeface="Trebuchet MS" panose="020B0603020202020204" pitchFamily="34" charset="0"/>
              </a:rPr>
              <a:t>Structural</a:t>
            </a:r>
            <a:r>
              <a:rPr lang="el-GR" altLang="en-CY" sz="8400" b="1" dirty="0">
                <a:latin typeface="Trebuchet MS" panose="020B0603020202020204" pitchFamily="34" charset="0"/>
              </a:rPr>
              <a:t>)</a:t>
            </a:r>
            <a:r>
              <a:rPr lang="en-CY" altLang="en-CY" sz="8400" b="1" dirty="0">
                <a:latin typeface="Trebuchet MS" panose="020B0603020202020204" pitchFamily="34" charset="0"/>
              </a:rPr>
              <a:t>:</a:t>
            </a:r>
            <a:r>
              <a:rPr kumimoji="0" lang="en-CY" altLang="en-CY" sz="8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CY" altLang="en-CY" sz="8400" dirty="0">
                <a:latin typeface="Trebuchet MS" panose="020B0603020202020204" pitchFamily="34" charset="0"/>
              </a:rPr>
              <a:t>Κα</a:t>
            </a:r>
            <a:r>
              <a:rPr lang="en-CY" altLang="en-CY" sz="8400" dirty="0" err="1">
                <a:latin typeface="Trebuchet MS" panose="020B0603020202020204" pitchFamily="34" charset="0"/>
              </a:rPr>
              <a:t>θορίζει</a:t>
            </a:r>
            <a:r>
              <a:rPr lang="en-CY" altLang="en-CY" sz="8400" dirty="0">
                <a:latin typeface="Trebuchet MS" panose="020B0603020202020204" pitchFamily="34" charset="0"/>
              </a:rPr>
              <a:t> </a:t>
            </a:r>
            <a:r>
              <a:rPr lang="en-CY" altLang="en-CY" sz="8400" dirty="0" err="1">
                <a:latin typeface="Trebuchet MS" panose="020B0603020202020204" pitchFamily="34" charset="0"/>
              </a:rPr>
              <a:t>τον</a:t>
            </a:r>
            <a:r>
              <a:rPr lang="en-CY" altLang="en-CY" sz="8400" dirty="0">
                <a:latin typeface="Trebuchet MS" panose="020B0603020202020204" pitchFamily="34" charset="0"/>
              </a:rPr>
              <a:t> </a:t>
            </a:r>
            <a:r>
              <a:rPr lang="en-CY" altLang="en-CY" sz="84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κύριο</a:t>
            </a:r>
            <a:r>
              <a:rPr lang="en-CY" altLang="en-CY" sz="8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4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τύ</a:t>
            </a:r>
            <a:r>
              <a:rPr lang="en-CY" altLang="en-CY" sz="8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πο</a:t>
            </a:r>
            <a:r>
              <a:rPr lang="en-CY" altLang="en-CY" sz="8400" dirty="0">
                <a:latin typeface="Trebuchet MS" panose="020B0603020202020204" pitchFamily="34" charset="0"/>
              </a:rPr>
              <a:t> μιας εγγραφής </a:t>
            </a:r>
            <a:endParaRPr lang="en-US" altLang="en-CY" sz="8400" dirty="0">
              <a:latin typeface="Trebuchet MS" panose="020B0603020202020204" pitchFamily="34" charset="0"/>
            </a:endParaRPr>
          </a:p>
          <a:p>
            <a:pPr marL="0" marR="0" lvl="0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CY" sz="8400" dirty="0"/>
              <a:t>				            </a:t>
            </a:r>
            <a:r>
              <a:rPr lang="en-CY" altLang="en-CY" sz="8400" dirty="0"/>
              <a:t>(π.χ. </a:t>
            </a:r>
            <a:r>
              <a:rPr lang="en-CY" altLang="en-CY" sz="8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inetOrgPerson</a:t>
            </a:r>
            <a:r>
              <a:rPr lang="en-CY" altLang="en-CY" sz="8400" dirty="0"/>
              <a:t>).</a:t>
            </a:r>
          </a:p>
          <a:p>
            <a:pPr marL="0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8400" b="1" dirty="0">
                <a:latin typeface="Trebuchet MS" panose="020B0603020202020204" pitchFamily="34" charset="0"/>
              </a:rPr>
              <a:t>2. </a:t>
            </a:r>
            <a:r>
              <a:rPr lang="el-GR" sz="8400" b="1" dirty="0">
                <a:latin typeface="Trebuchet MS" panose="020B0603020202020204" pitchFamily="34" charset="0"/>
              </a:rPr>
              <a:t>Βοηθητικές κλάσεις(</a:t>
            </a:r>
            <a:r>
              <a:rPr lang="en-CY" altLang="en-CY" sz="8400" b="1" dirty="0">
                <a:latin typeface="Trebuchet MS" panose="020B0603020202020204" pitchFamily="34" charset="0"/>
              </a:rPr>
              <a:t>Auxiliary</a:t>
            </a:r>
            <a:r>
              <a:rPr lang="el-GR" altLang="en-CY" sz="8400" b="1" dirty="0">
                <a:latin typeface="Trebuchet MS" panose="020B0603020202020204" pitchFamily="34" charset="0"/>
              </a:rPr>
              <a:t>)</a:t>
            </a:r>
            <a:r>
              <a:rPr lang="en-CY" altLang="en-CY" sz="8400" b="1" dirty="0">
                <a:latin typeface="Trebuchet MS" panose="020B0603020202020204" pitchFamily="34" charset="0"/>
              </a:rPr>
              <a:t>: </a:t>
            </a:r>
            <a:r>
              <a:rPr lang="en-CY" altLang="en-CY" sz="8400" dirty="0" err="1">
                <a:latin typeface="Trebuchet MS" panose="020B0603020202020204" pitchFamily="34" charset="0"/>
              </a:rPr>
              <a:t>Προσθέτ</a:t>
            </a:r>
            <a:r>
              <a:rPr lang="el-GR" altLang="en-CY" sz="8400" dirty="0" err="1">
                <a:latin typeface="Trebuchet MS" panose="020B0603020202020204" pitchFamily="34" charset="0"/>
              </a:rPr>
              <a:t>ουν</a:t>
            </a:r>
            <a:r>
              <a:rPr lang="en-CY" altLang="en-CY" sz="8400" dirty="0">
                <a:latin typeface="Trebuchet MS" panose="020B0603020202020204" pitchFamily="34" charset="0"/>
              </a:rPr>
              <a:t> </a:t>
            </a:r>
            <a:r>
              <a:rPr lang="en-CY" altLang="en-CY" sz="8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π</a:t>
            </a:r>
            <a:r>
              <a:rPr lang="en-CY" altLang="en-CY" sz="84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ρο</a:t>
            </a:r>
            <a:r>
              <a:rPr lang="en-CY" altLang="en-CY" sz="8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αιρετικά χαρακτηριστικά </a:t>
            </a:r>
            <a:r>
              <a:rPr lang="en-CY" altLang="en-CY" sz="8400" dirty="0">
                <a:latin typeface="Trebuchet MS" panose="020B0603020202020204" pitchFamily="34" charset="0"/>
              </a:rPr>
              <a:t>εγγραφές</a:t>
            </a:r>
            <a:r>
              <a:rPr lang="el-GR" altLang="en-CY" sz="8400" dirty="0">
                <a:latin typeface="Trebuchet MS" panose="020B0603020202020204" pitchFamily="34" charset="0"/>
              </a:rPr>
              <a:t> </a:t>
            </a:r>
            <a:r>
              <a:rPr lang="en-US" altLang="en-CY" sz="8400" dirty="0">
                <a:latin typeface="Trebuchet MS" panose="020B0603020202020204" pitchFamily="34" charset="0"/>
              </a:rPr>
              <a:t> </a:t>
            </a:r>
            <a:r>
              <a:rPr lang="en-US" altLang="en-CY" sz="8400" dirty="0"/>
              <a:t>				         	            </a:t>
            </a:r>
            <a:r>
              <a:rPr lang="en-CY" altLang="en-CY" sz="8400" dirty="0"/>
              <a:t>(π.χ</a:t>
            </a:r>
            <a:r>
              <a:rPr lang="en-US" altLang="en-CY" sz="8400" dirty="0"/>
              <a:t>.</a:t>
            </a:r>
            <a:r>
              <a:rPr kumimoji="0" lang="en-CY" altLang="en-CY" sz="8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CY" altLang="en-CY" sz="8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posixAccount</a:t>
            </a:r>
            <a:r>
              <a:rPr lang="en-CY" altLang="en-CY" sz="8400" dirty="0"/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sz="8400" b="1" dirty="0">
                <a:latin typeface="Trebuchet MS" panose="020B0603020202020204" pitchFamily="34" charset="0"/>
              </a:rPr>
              <a:t>3. </a:t>
            </a:r>
            <a:r>
              <a:rPr lang="el-GR" sz="8400" b="1" dirty="0">
                <a:latin typeface="Trebuchet MS" panose="020B0603020202020204" pitchFamily="34" charset="0"/>
              </a:rPr>
              <a:t>Αφηρημένες κλάσεις(</a:t>
            </a:r>
            <a:r>
              <a:rPr lang="en-CY" altLang="en-CY" sz="8400" b="1" dirty="0">
                <a:latin typeface="Trebuchet MS" panose="020B0603020202020204" pitchFamily="34" charset="0"/>
              </a:rPr>
              <a:t>Abstract</a:t>
            </a:r>
            <a:r>
              <a:rPr lang="el-GR" altLang="en-CY" sz="8400" b="1" dirty="0">
                <a:latin typeface="Trebuchet MS" panose="020B0603020202020204" pitchFamily="34" charset="0"/>
              </a:rPr>
              <a:t>)</a:t>
            </a:r>
            <a:r>
              <a:rPr lang="en-CY" altLang="en-CY" sz="8400" b="1" dirty="0">
                <a:latin typeface="Trebuchet MS" panose="020B0603020202020204" pitchFamily="34" charset="0"/>
              </a:rPr>
              <a:t>: </a:t>
            </a:r>
            <a:r>
              <a:rPr lang="en-CY" altLang="en-CY" sz="8400" dirty="0" err="1">
                <a:latin typeface="Trebuchet MS" panose="020B0603020202020204" pitchFamily="34" charset="0"/>
              </a:rPr>
              <a:t>Χρησιμο</a:t>
            </a:r>
            <a:r>
              <a:rPr lang="en-CY" altLang="en-CY" sz="8400" dirty="0">
                <a:latin typeface="Trebuchet MS" panose="020B0603020202020204" pitchFamily="34" charset="0"/>
              </a:rPr>
              <a:t>ποι</a:t>
            </a:r>
            <a:r>
              <a:rPr lang="el-GR" altLang="en-CY" sz="8400" dirty="0" err="1">
                <a:latin typeface="Trebuchet MS" panose="020B0603020202020204" pitchFamily="34" charset="0"/>
              </a:rPr>
              <a:t>ούνται</a:t>
            </a:r>
            <a:r>
              <a:rPr lang="en-CY" altLang="en-CY" sz="8400" dirty="0">
                <a:latin typeface="Trebuchet MS" panose="020B0603020202020204" pitchFamily="34" charset="0"/>
              </a:rPr>
              <a:t> </a:t>
            </a:r>
            <a:r>
              <a:rPr lang="en-CY" altLang="en-CY" sz="8400" dirty="0" err="1">
                <a:latin typeface="Trebuchet MS" panose="020B0603020202020204" pitchFamily="34" charset="0"/>
              </a:rPr>
              <a:t>ως</a:t>
            </a:r>
            <a:r>
              <a:rPr lang="en-CY" altLang="en-CY" sz="8400" dirty="0">
                <a:latin typeface="Trebuchet MS" panose="020B0603020202020204" pitchFamily="34" charset="0"/>
              </a:rPr>
              <a:t> </a:t>
            </a:r>
            <a:r>
              <a:rPr lang="en-CY" altLang="en-CY" sz="8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β</a:t>
            </a:r>
            <a:r>
              <a:rPr lang="en-CY" altLang="en-CY" sz="84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άση</a:t>
            </a:r>
            <a:r>
              <a:rPr lang="en-CY" altLang="en-CY" sz="8400" dirty="0">
                <a:latin typeface="Trebuchet MS" panose="020B0603020202020204" pitchFamily="34" charset="0"/>
              </a:rPr>
              <a:t> </a:t>
            </a:r>
            <a:r>
              <a:rPr lang="en-CY" altLang="en-CY" sz="8400" dirty="0" err="1">
                <a:latin typeface="Trebuchet MS" panose="020B0603020202020204" pitchFamily="34" charset="0"/>
              </a:rPr>
              <a:t>γι</a:t>
            </a:r>
            <a:r>
              <a:rPr lang="en-CY" altLang="en-CY" sz="8400" dirty="0">
                <a:latin typeface="Trebuchet MS" panose="020B0603020202020204" pitchFamily="34" charset="0"/>
              </a:rPr>
              <a:t>α άλλα</a:t>
            </a:r>
            <a:r>
              <a:rPr lang="en-US" altLang="en-CY" sz="8400" dirty="0">
                <a:latin typeface="Trebuchet MS" panose="020B0603020202020204" pitchFamily="34" charset="0"/>
              </a:rPr>
              <a:t> </a:t>
            </a:r>
            <a:r>
              <a:rPr lang="en-CY" altLang="en-CY" sz="8400" dirty="0">
                <a:latin typeface="Trebuchet MS" panose="020B0603020202020204" pitchFamily="34" charset="0"/>
              </a:rPr>
              <a:t>ObjectClasses </a:t>
            </a:r>
            <a:r>
              <a:rPr lang="en-US" altLang="en-CY" sz="8400" dirty="0">
                <a:latin typeface="Trebuchet MS" panose="020B0603020202020204" pitchFamily="34" charset="0"/>
              </a:rPr>
              <a:t>	</a:t>
            </a:r>
            <a:r>
              <a:rPr lang="en-US" altLang="en-CY" sz="8400" dirty="0"/>
              <a:t>				            </a:t>
            </a:r>
            <a:r>
              <a:rPr lang="en-CY" altLang="en-CY" sz="8400" dirty="0"/>
              <a:t>(π.χ. </a:t>
            </a:r>
            <a:r>
              <a:rPr lang="en-CY" altLang="en-CY" sz="84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top</a:t>
            </a:r>
            <a:r>
              <a:rPr lang="en-CY" altLang="en-CY" sz="8400" dirty="0"/>
              <a:t>)</a:t>
            </a:r>
            <a:r>
              <a:rPr lang="en-US" altLang="en-CY" sz="8400" dirty="0"/>
              <a:t>.</a:t>
            </a:r>
            <a:r>
              <a:rPr lang="en-CY" altLang="en-CY" sz="84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658940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CA1DE-13EA-EDB5-1A33-5909A40E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23" y="624137"/>
            <a:ext cx="11758871" cy="1080938"/>
          </a:xfrm>
        </p:spPr>
        <p:txBody>
          <a:bodyPr>
            <a:noAutofit/>
          </a:bodyPr>
          <a:lstStyle/>
          <a:p>
            <a:r>
              <a:rPr lang="el-GR" altLang="en-CY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Σ</a:t>
            </a:r>
            <a:r>
              <a:rPr lang="en-CY" altLang="en-CY" sz="3600" dirty="0" err="1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χεδιάγρ</a:t>
            </a:r>
            <a:r>
              <a:rPr lang="en-CY" altLang="en-CY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αμμα </a:t>
            </a:r>
            <a:r>
              <a:rPr lang="el-GR" altLang="en-CY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Κ</a:t>
            </a:r>
            <a:r>
              <a:rPr lang="en-CY" altLang="en-CY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ατα</a:t>
            </a:r>
            <a:r>
              <a:rPr lang="en-CY" altLang="en-CY" sz="3600" dirty="0" err="1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λόγου</a:t>
            </a:r>
            <a:r>
              <a:rPr lang="en-CY" altLang="en-CY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LDAP </a:t>
            </a:r>
            <a:r>
              <a:rPr lang="el-GR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Directory Schema</a:t>
            </a:r>
            <a:r>
              <a:rPr lang="el-GR" sz="3600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)</a:t>
            </a:r>
            <a:endParaRPr lang="en-CY" sz="3600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5C54-4E43-6C64-4AE4-F510CF9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23" y="1624405"/>
            <a:ext cx="6931410" cy="5109883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Το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σχεδιάγρ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αμμα καταλόγου ορίζει τη δομή, τους κανόνες και τους περιορισμούς για τις εγγραφές στον κατάλογο LDAP.</a:t>
            </a:r>
            <a:endParaRPr lang="el-GR" altLang="en-CY" sz="8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CY" altLang="en-CY" sz="8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l-GR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Περιλαμβάνει ορισμούς για</a:t>
            </a:r>
            <a:r>
              <a:rPr 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marL="0" marR="0" lvl="0" indent="0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Tx/>
              <a:buFontTx/>
              <a:buChar char="•"/>
              <a:tabLst/>
            </a:pPr>
            <a:r>
              <a:rPr lang="en-US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Χαρα</a:t>
            </a:r>
            <a:r>
              <a:rPr lang="en-CY" altLang="en-CY" sz="80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κτηριστικά</a:t>
            </a:r>
            <a:r>
              <a:rPr lang="en-CY" altLang="en-CY" sz="8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(Attributes): 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π.χ.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cn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mail,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uid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  <a:p>
            <a:pPr marL="0" indent="0" defTabSz="91440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Tx/>
              <a:buFontTx/>
              <a:buChar char="•"/>
            </a:pPr>
            <a:r>
              <a:rPr lang="en-US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Κλάσεις</a:t>
            </a:r>
            <a:r>
              <a:rPr lang="en-CY" altLang="en-CY" sz="8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Αντικειμένων</a:t>
            </a:r>
            <a:r>
              <a:rPr lang="en-CY" altLang="en-CY" sz="8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(Object Classes):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Ομάδες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χαρα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κτηριστικών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π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ου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ορίζουν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τον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τύ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πο</a:t>
            </a:r>
            <a:r>
              <a:rPr lang="en-US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μι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ας εγγραφής (π.χ.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inetOrgPerson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).</a:t>
            </a:r>
          </a:p>
          <a:p>
            <a:pPr marL="0" marR="0" lvl="0" indent="0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>
                <a:schemeClr val="accent3">
                  <a:lumMod val="75000"/>
                </a:schemeClr>
              </a:buClr>
              <a:buSzTx/>
              <a:buFontTx/>
              <a:buChar char="•"/>
              <a:tabLst/>
            </a:pPr>
            <a:r>
              <a:rPr lang="en-US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Κα</a:t>
            </a:r>
            <a:r>
              <a:rPr lang="en-CY" altLang="en-CY" sz="80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νόνες</a:t>
            </a:r>
            <a:r>
              <a:rPr lang="en-CY" altLang="en-CY" sz="8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Τα</a:t>
            </a:r>
            <a:r>
              <a:rPr lang="en-CY" altLang="en-CY" sz="80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ύτισης</a:t>
            </a:r>
            <a:r>
              <a:rPr lang="en-CY" altLang="en-CY" sz="8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(Matching Rules): 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Κα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θορίζουν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π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ώς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συγκρίνοντ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αι τα χαρακτηριστικά</a:t>
            </a:r>
            <a:r>
              <a:rPr lang="el-GR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(π.χ. case-insensitive). </a:t>
            </a:r>
            <a:endParaRPr lang="el-GR" altLang="en-CY" sz="8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altLang="en-CY" sz="8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l-GR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Το LDAP συνοδεύεται από προεπιλεγμένα σχήματα (όπως </a:t>
            </a:r>
            <a:r>
              <a:rPr lang="el-GR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core</a:t>
            </a:r>
            <a:r>
              <a:rPr lang="el-GR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el-GR" altLang="en-CY" sz="8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cosine</a:t>
            </a:r>
            <a:r>
              <a:rPr lang="el-GR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), αλλά μερικές φορές αυτά δεν καλύπτουν πλήρως τις</a:t>
            </a:r>
            <a:r>
              <a:rPr lang="en-US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l-GR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ανάγκες</a:t>
            </a:r>
            <a:r>
              <a:rPr lang="en-US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l-GR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κάποιου οργανισμού. Η δυνατότητα δημιουργίας ενός </a:t>
            </a:r>
            <a:r>
              <a:rPr lang="en-US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custom</a:t>
            </a:r>
            <a:r>
              <a:rPr lang="el-GR" altLang="en-CY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σχήματος επιτρέπει στους οργανισμούς να προσαρμόσουν τη δομή του καταλόγου στις απαιτήσεις τους. </a:t>
            </a:r>
          </a:p>
          <a:p>
            <a:endParaRPr lang="el-GR" altLang="en-CY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CBE6D8-AE3E-062F-C897-A68C0DCB3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C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DAE850-8BDC-16BB-D2CC-11D4C6279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n-CY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MyTinyNet::LDAP Concepts">
            <a:extLst>
              <a:ext uri="{FF2B5EF4-FFF2-40B4-BE49-F238E27FC236}">
                <a16:creationId xmlns:a16="http://schemas.microsoft.com/office/drawing/2014/main" id="{15BAFB93-D2F0-8241-CCA5-33A6FBEB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1650" y="2047616"/>
            <a:ext cx="5068227" cy="249211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AF68-61A0-26AD-D4DA-E382809D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8" y="492199"/>
            <a:ext cx="5205642" cy="122098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Trebuchet MS" panose="020B0603020202020204" pitchFamily="34" charset="0"/>
              </a:rPr>
              <a:t>LDAP</a:t>
            </a:r>
            <a:br>
              <a:rPr lang="en-US" sz="3200" dirty="0"/>
            </a:br>
            <a:r>
              <a:rPr lang="el-GR" sz="2200" b="1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Lightweight Directory Access Protocol</a:t>
            </a:r>
            <a:endParaRPr lang="en-CY" sz="2400" b="1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A3742-11DF-8CD3-DFA8-719998DB1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603" y="2006909"/>
            <a:ext cx="4431323" cy="468797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Το LDAP είναι ένα ευρέως χρησιμοποιημένο πρωτόκολλο που επιτρέπει σε συστήματα να έχουν πρόσβαση και να διαχειρίζονται υπηρεσίες καταλόγου.</a:t>
            </a: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</a:pP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Οι υπηρεσίες καταλόγου είναι εξειδικευμένες βάσεις δεδομένων που έχουν σχεδιαστεί για να αποθηκεύουν, να ανακτούν και να διαχειρίζονται δεδομένα με ένα δομημένο τρόπο. Το LDAP διευκολύνει τα συστήματα να κάνουν ερωτήματα (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queries)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 ή να ενημερώνουν αυτά τα δεδομένα καταλόγου μέσω δικτύου.</a:t>
            </a: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at Is LDAP &amp; How Does It Work? | Okta">
            <a:extLst>
              <a:ext uri="{FF2B5EF4-FFF2-40B4-BE49-F238E27FC236}">
                <a16:creationId xmlns:a16="http://schemas.microsoft.com/office/drawing/2014/main" id="{24F3D65D-0926-E962-8E40-148D812C9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4424" y="1422429"/>
            <a:ext cx="6137775" cy="320361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F4B888-1E63-C258-D8D6-1C37A0ED68D3}"/>
              </a:ext>
            </a:extLst>
          </p:cNvPr>
          <p:cNvSpPr txBox="1"/>
          <p:nvPr/>
        </p:nvSpPr>
        <p:spPr>
          <a:xfrm>
            <a:off x="5372910" y="5165472"/>
            <a:ext cx="6137776" cy="1200329"/>
          </a:xfrm>
          <a:prstGeom prst="rect">
            <a:avLst/>
          </a:prstGeom>
          <a:solidFill>
            <a:schemeClr val="bg1"/>
          </a:solidFill>
          <a:ln w="28575" cap="flat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pPr algn="just"/>
            <a:r>
              <a:rPr lang="el-G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Το 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LDAP </a:t>
            </a:r>
            <a:r>
              <a:rPr lang="el-G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καθορίζεται από μια σειρά δημοσιεύσεων της 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Internet Engineering Task Force (IETF), </a:t>
            </a:r>
            <a:r>
              <a:rPr lang="el-G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γνωστές ως 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Request for Comments (RFCs), </a:t>
            </a:r>
            <a:r>
              <a:rPr lang="el-G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χρησιμοποιώντας τη γλώσσα περιγραφής </a:t>
            </a:r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ASN.1. </a:t>
            </a:r>
            <a:endParaRPr lang="en-CY" sz="1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10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hema">
            <a:hlinkClick r:id="" action="ppaction://media"/>
            <a:extLst>
              <a:ext uri="{FF2B5EF4-FFF2-40B4-BE49-F238E27FC236}">
                <a16:creationId xmlns:a16="http://schemas.microsoft.com/office/drawing/2014/main" id="{AEBDF2E8-5CB2-C1FF-5F5E-4170CE9C61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74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5E4FF-1C43-697D-CA48-91B67AD2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10583"/>
            <a:ext cx="8596668" cy="681318"/>
          </a:xfrm>
        </p:spPr>
        <p:txBody>
          <a:bodyPr>
            <a:normAutofit/>
          </a:bodyPr>
          <a:lstStyle/>
          <a:p>
            <a:r>
              <a:rPr lang="el-GR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core.schema:</a:t>
            </a:r>
            <a:endParaRPr lang="en-CY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CBBBBD-29FF-FB21-FB9D-190A8B841C3F}"/>
              </a:ext>
            </a:extLst>
          </p:cNvPr>
          <p:cNvGrpSpPr/>
          <p:nvPr/>
        </p:nvGrpSpPr>
        <p:grpSpPr>
          <a:xfrm>
            <a:off x="2453627" y="1005837"/>
            <a:ext cx="7284745" cy="5637007"/>
            <a:chOff x="1565733" y="1290919"/>
            <a:chExt cx="6818400" cy="50910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133250-AF84-8133-10F4-FF9EBA029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9108"/>
            <a:stretch/>
          </p:blipFill>
          <p:spPr>
            <a:xfrm>
              <a:off x="1567203" y="1290919"/>
              <a:ext cx="6816930" cy="39588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A3A6E1-4030-0D03-22D7-E0BA4A2A1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5733" y="5163671"/>
              <a:ext cx="6818400" cy="1218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995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D15-2309-CDC0-262D-DABFB32C3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4679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Access Control Lists (ACLs) in LDAP:</a:t>
            </a:r>
            <a:endParaRPr lang="en-CY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50171-5143-7CB4-6947-691A5086C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09" y="1936375"/>
            <a:ext cx="11231381" cy="42600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Οι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ACLs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καθορίζουν τα δικαιώματα πρόσβασης και τροποποίησης των εγγραφών σε έναν κατάλογο LDAP.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Καθορίζουν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Ποιοι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el-GR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 π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οιους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χρήστες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ή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ομάδες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εφ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αρμόζεται ο κανόνας.</a:t>
            </a:r>
          </a:p>
          <a:p>
            <a:pPr marL="0" marR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Τι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el-GR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οιες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εγγρ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αφές ή </a:t>
            </a:r>
            <a:r>
              <a:rPr lang="en-US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attributes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επ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ηρεάζοντ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Δικ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αιώματα: Ορίζει τις επιτρεπτές ενέργειες, όπως ανάγνωση, εγγραφή</a:t>
            </a:r>
            <a:r>
              <a:rPr lang="en-US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ή ανα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ζήτηση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</a:t>
            </a:r>
            <a:endParaRPr kumimoji="0" lang="en-CY" altLang="en-CY" sz="18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rebuchet MS" panose="020B0603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Στο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OpenLDAP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οι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ACLs </a:t>
            </a:r>
            <a:r>
              <a:rPr lang="en-CY" altLang="en-CY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δι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αχειρίζονται είτε στο αρχείο </a:t>
            </a:r>
            <a:r>
              <a:rPr lang="en-CY" altLang="en-CY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slapd.conf 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είτε μέσω </a:t>
            </a:r>
            <a:r>
              <a:rPr lang="en-US" altLang="en-CY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dynamic configuration</a:t>
            </a:r>
            <a:r>
              <a:rPr lang="en-CY" altLang="en-CY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CY" altLang="en-CY" dirty="0"/>
              <a:t>(</a:t>
            </a:r>
            <a:r>
              <a:rPr lang="en-CY" altLang="en-CY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cn</a:t>
            </a:r>
            <a:r>
              <a:rPr lang="en-CY" altLang="en-CY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=config</a:t>
            </a:r>
            <a:r>
              <a:rPr lang="en-CY" altLang="en-CY" dirty="0"/>
              <a:t>). </a:t>
            </a: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045993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E4B2-32E0-0D51-387B-C1DF3048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380" y="375883"/>
            <a:ext cx="10515600" cy="1325563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00CC99"/>
                </a:solidFill>
                <a:latin typeface="Trebuchet MS" panose="020B0603020202020204" pitchFamily="34" charset="0"/>
              </a:rPr>
              <a:t>Παράδειγμα κανόνα</a:t>
            </a:r>
            <a:r>
              <a:rPr lang="en-US" sz="3200" dirty="0">
                <a:solidFill>
                  <a:srgbClr val="00CC99"/>
                </a:solidFill>
                <a:latin typeface="Trebuchet MS" panose="020B0603020202020204" pitchFamily="34" charset="0"/>
              </a:rPr>
              <a:t>:</a:t>
            </a:r>
            <a:endParaRPr lang="en-CY" sz="3200" dirty="0">
              <a:solidFill>
                <a:srgbClr val="00CC99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04627D2-0FEF-0A5A-4763-13D7701D44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1380" y="3347058"/>
            <a:ext cx="10852651" cy="231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</a:pP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Επ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ιτρέ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πει στα μέλη της ομάδας "managers" να έχουν δικαιώματα εγγραφής.</a:t>
            </a:r>
          </a:p>
          <a:p>
            <a:pPr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</a:pP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Επ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ιτρέ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πει στους πιστοποιημένους χρήστες να διαβάζουν.</a:t>
            </a:r>
          </a:p>
          <a:p>
            <a:pPr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CC99"/>
              </a:buClr>
              <a:buSzTx/>
            </a:pP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Πα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ρέχει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στους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α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νώνυμους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χρήστες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μόνο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δικ</a:t>
            </a:r>
            <a:r>
              <a:rPr lang="en-CY" altLang="en-CY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αιώματα ταυτοποίησης</a:t>
            </a:r>
            <a:r>
              <a:rPr lang="en-CY" altLang="en-CY" dirty="0"/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01D205-581E-B9A6-BFAB-0ABC98129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171" y="1701446"/>
            <a:ext cx="8365067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75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9582F-2FF3-F1B2-CB56-775738E3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52" y="33285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Summary</a:t>
            </a:r>
            <a:endParaRPr lang="en-CY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6F83-4F8B-BA82-915F-CB63B8A4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658415"/>
            <a:ext cx="10270964" cy="5008337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l-G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Το LDAP (Lightweight Directory Access Protocol) είναι ένα πολύ διαδεδομένο πρωτόκολλο για πρόσβαση και διαχείριση πληροφοριών καταλόγου, με πολλά οφέλη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marL="0" marR="0" lvl="0" indent="0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Κεντρική</a:t>
            </a:r>
            <a:r>
              <a:rPr lang="en-CY" altLang="en-CY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Δι</a:t>
            </a:r>
            <a:r>
              <a:rPr lang="en-CY" altLang="en-CY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αχείριση: 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Το LDAP επιτρέπει αποτελεσματική και κεντρική διαχείριση χρηστών και πόρων.</a:t>
            </a:r>
          </a:p>
          <a:p>
            <a:pPr marL="0" marR="0" lvl="0" indent="0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Επ</a:t>
            </a:r>
            <a:r>
              <a:rPr lang="en-CY" altLang="en-CY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εκτ</a:t>
            </a:r>
            <a:r>
              <a:rPr lang="en-CY" altLang="en-CY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ασιμότητα: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Κατάλληλο για μικρές και μεγάλες εγκαταστάσεις.</a:t>
            </a:r>
          </a:p>
          <a:p>
            <a:pPr marL="0" marR="0" lvl="0" indent="0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Ευελιξί</a:t>
            </a:r>
            <a:r>
              <a:rPr lang="en-CY" altLang="en-CY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α: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Το OpenLDAP υποστηρίζει </a:t>
            </a:r>
            <a:r>
              <a:rPr lang="en-US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custom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US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schemas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και </a:t>
            </a:r>
            <a:r>
              <a:rPr lang="en-CY" altLang="en-CY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ενσωμ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ατώσεις με διάφορα συστήματα.</a:t>
            </a:r>
          </a:p>
          <a:p>
            <a:pPr marL="0" marR="0" lvl="0" indent="0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CY" altLang="en-CY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Ασφάλει</a:t>
            </a:r>
            <a:r>
              <a:rPr lang="en-CY" altLang="en-CY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α: 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Παρέχει κρυπτογραφημένη επικοινωνία μέσω SSL/TLS και προηγμένους μηχανισμούς αυθεντικοποίησης (π.χ. SASL).</a:t>
            </a:r>
          </a:p>
          <a:p>
            <a:pPr marL="0" marR="0" lvl="0" indent="0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l-G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Συμβατότητα</a:t>
            </a:r>
            <a:r>
              <a:rPr lang="en-CY" altLang="en-CY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en-CY" altLang="en-CY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Συμ</a:t>
            </a:r>
            <a:r>
              <a:rPr lang="en-CY" altLang="en-CY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βατό με πολλές πλατφόρμες, όπως το Windows Active Directory και συστήματα Linux. </a:t>
            </a:r>
          </a:p>
          <a:p>
            <a:endParaRPr lang="en-US" dirty="0"/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364471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932E-0F57-91C5-6F22-8BE3F246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884" y="2259104"/>
            <a:ext cx="4508231" cy="15208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  <a:r>
              <a:rPr lang="en-US" sz="7200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007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F5B7-61A3-336A-0FCE-3D88B2AC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397398"/>
            <a:ext cx="10515600" cy="1325563"/>
          </a:xfrm>
        </p:spPr>
        <p:txBody>
          <a:bodyPr/>
          <a:lstStyle/>
          <a:p>
            <a:r>
              <a:rPr lang="el-GR" dirty="0">
                <a:latin typeface="Trebuchet MS" panose="020B0603020202020204" pitchFamily="34" charset="0"/>
              </a:rPr>
              <a:t>Βιβλιογραφία</a:t>
            </a:r>
            <a:endParaRPr lang="en-CY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9032F-91EF-274F-5D1B-B7DCAD696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https://jumpcloud.com/blog/difference-between-ldap-openldap-active-directory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https://jumpcloud.com/blog/what-is-ldap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https://www.zytrax.com/books/ldap/ch2/</a:t>
            </a:r>
            <a:endParaRPr lang="en-US" sz="2400" dirty="0"/>
          </a:p>
          <a:p>
            <a:r>
              <a:rPr lang="en-US" sz="2400" dirty="0">
                <a:hlinkClick r:id="rId5"/>
              </a:rPr>
              <a:t>https://luisico.net/2009/10/23/ldap-introduction</a:t>
            </a:r>
            <a:endParaRPr lang="en-US" sz="2400" dirty="0"/>
          </a:p>
          <a:p>
            <a:r>
              <a:rPr lang="en-US" sz="2400" dirty="0">
                <a:hlinkClick r:id="rId6"/>
              </a:rPr>
              <a:t>https://docs.oracle.com/javase/jndi/tutorial/ldap/schema/object.html</a:t>
            </a:r>
            <a:endParaRPr lang="en-US" sz="2400" dirty="0"/>
          </a:p>
          <a:p>
            <a:r>
              <a:rPr lang="en-US" sz="2400" dirty="0">
                <a:hlinkClick r:id="rId7"/>
              </a:rPr>
              <a:t>https://ldap.com/understanding-ldap-schema/</a:t>
            </a:r>
            <a:endParaRPr lang="en-US" sz="2400" dirty="0"/>
          </a:p>
          <a:p>
            <a:r>
              <a:rPr lang="en-US" sz="2400" dirty="0">
                <a:hlinkClick r:id="rId8"/>
              </a:rPr>
              <a:t>https://www.ldapexplorer.com/en/manual/107060000-ldap-object-classes.htm</a:t>
            </a:r>
            <a:endParaRPr lang="en-CY" sz="2400" dirty="0"/>
          </a:p>
        </p:txBody>
      </p:sp>
    </p:spTree>
    <p:extLst>
      <p:ext uri="{BB962C8B-B14F-4D97-AF65-F5344CB8AC3E}">
        <p14:creationId xmlns:p14="http://schemas.microsoft.com/office/powerpoint/2010/main" val="508663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0FACF-3978-12AA-09BC-A1075776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77" y="306963"/>
            <a:ext cx="9613861" cy="108093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1"/>
                </a:solidFill>
                <a:latin typeface="Trebuchet MS" panose="020B0603020202020204" pitchFamily="34" charset="0"/>
              </a:rPr>
              <a:t>Ιστορία του </a:t>
            </a:r>
            <a:r>
              <a:rPr lang="en-US" dirty="0">
                <a:solidFill>
                  <a:schemeClr val="accent1"/>
                </a:solidFill>
                <a:latin typeface="Trebuchet MS" panose="020B0603020202020204" pitchFamily="34" charset="0"/>
              </a:rPr>
              <a:t>LDAP</a:t>
            </a:r>
            <a:endParaRPr lang="en-CY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3C1C07-90B2-79DB-534D-4C8F0BD0298D}"/>
              </a:ext>
            </a:extLst>
          </p:cNvPr>
          <p:cNvSpPr txBox="1">
            <a:spLocks/>
          </p:cNvSpPr>
          <p:nvPr/>
        </p:nvSpPr>
        <p:spPr>
          <a:xfrm>
            <a:off x="494648" y="1549268"/>
            <a:ext cx="10811639" cy="4943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l-GR" sz="2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l-GR" sz="2200" b="1" i="1" u="sng" dirty="0">
                <a:solidFill>
                  <a:schemeClr val="accent4">
                    <a:lumMod val="50000"/>
                  </a:schemeClr>
                </a:solidFill>
              </a:rPr>
              <a:t>X.500 και DAP (1988):</a:t>
            </a:r>
          </a:p>
          <a:p>
            <a:pPr lvl="1"/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X.500 ήταν ένα σύνολο προτύπων που αναπτύχθηκαν από το ITU-T για υπηρεσίες καταλόγου.</a:t>
            </a:r>
          </a:p>
          <a:p>
            <a:pPr lvl="1"/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DAP (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Directory Access Protocol)</a:t>
            </a:r>
            <a:r>
              <a:rPr lang="el-G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χρησιμοποιούσε το πρωτόκολλο OSI (Open Systems Interconnection), το οποίο ήταν πολύπλοκο και απαιτούσε μεγάλους πόρους.</a:t>
            </a:r>
          </a:p>
          <a:p>
            <a:pPr lvl="1"/>
            <a:endParaRPr lang="el-GR" dirty="0"/>
          </a:p>
          <a:p>
            <a:pPr>
              <a:buFont typeface="+mj-lt"/>
              <a:buAutoNum type="arabicPeriod"/>
            </a:pPr>
            <a:r>
              <a:rPr lang="el-GR" sz="2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l-GR" sz="2200" b="1" i="1" u="sng" dirty="0">
                <a:solidFill>
                  <a:schemeClr val="accent4">
                    <a:lumMod val="50000"/>
                  </a:schemeClr>
                </a:solidFill>
              </a:rPr>
              <a:t>Εμφάνιση του LDAP (1993):</a:t>
            </a:r>
          </a:p>
          <a:p>
            <a:pPr lvl="1"/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Στις αρχές της δεκαετίας του 1990, το Πανεπιστήμιο του 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Michigan</a:t>
            </a:r>
            <a:r>
              <a:rPr lang="el-G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ανέπτυξε το LDAP ως μια πιο </a:t>
            </a: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lightweight</a:t>
            </a:r>
            <a:r>
              <a:rPr lang="el-G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 έκδοση του DAP.</a:t>
            </a:r>
          </a:p>
          <a:p>
            <a:pPr lvl="1"/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LDAP χρησιμοποιεί το TCP/IP αντί για το OSI, καθιστώντας το πιο φιλικό για εφαρμογές που βασίζονται στο διαδίκτυο.</a:t>
            </a:r>
          </a:p>
          <a:p>
            <a:pPr lvl="1"/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Αρχικά, σχεδιάστηκε ως πύλη για πρόσβαση στις υπηρεσίες καταλόγου X.500.</a:t>
            </a:r>
          </a:p>
          <a:p>
            <a:pPr lvl="1"/>
            <a:endParaRPr lang="el-GR" dirty="0"/>
          </a:p>
          <a:p>
            <a:pPr>
              <a:buFont typeface="+mj-lt"/>
              <a:buAutoNum type="arabicPeriod"/>
            </a:pPr>
            <a:r>
              <a:rPr lang="el-GR" sz="2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l-GR" sz="2200" b="1" i="1" u="sng" dirty="0">
                <a:solidFill>
                  <a:schemeClr val="accent4">
                    <a:lumMod val="50000"/>
                  </a:schemeClr>
                </a:solidFill>
              </a:rPr>
              <a:t>LDAPv2 (1995):</a:t>
            </a:r>
          </a:p>
          <a:p>
            <a:pPr lvl="1"/>
            <a:r>
              <a:rPr lang="el-G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LDAPv2 πρόσθεσε λειτουργίες όπως απλή πιστοποίηση και δυνατότητες αναζήτησης και τροποποίησης.</a:t>
            </a:r>
          </a:p>
        </p:txBody>
      </p:sp>
    </p:spTree>
    <p:extLst>
      <p:ext uri="{BB962C8B-B14F-4D97-AF65-F5344CB8AC3E}">
        <p14:creationId xmlns:p14="http://schemas.microsoft.com/office/powerpoint/2010/main" val="398164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F9BD9-00FB-63E5-5FBD-B356E992D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C685-CFD3-63A5-D201-A2B1A828A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48" y="1549268"/>
            <a:ext cx="10747093" cy="4943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4. </a:t>
            </a:r>
            <a:r>
              <a:rPr lang="el-GR" sz="2000" b="1" i="1" u="sng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LDAPv3 (1997):</a:t>
            </a:r>
          </a:p>
          <a:p>
            <a:pPr lvl="1"/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LDAPv3 καθιερώθηκε ως το πρότυπο της IETF για πρόσβαση σε καταλόγους, με επίσημα έγγραφα όπως το RFC 2251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Το LDAPv3 εισήγαγε υποστήριξη για το SASL (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Simple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Authentication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Security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Layer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και το TLS (Transport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Layer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Security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ενισχύοντας σημαντικά την ασφάλεια κατά τη μετάδοση δεδομένων και την </a:t>
            </a:r>
            <a:r>
              <a:rPr lang="el-G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αυθεντικοποίηση</a:t>
            </a: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l-GR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l-GR" sz="2000" b="1" i="1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5. </a:t>
            </a:r>
            <a:r>
              <a:rPr lang="el-GR" sz="2000" b="1" i="1" u="sng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Υιοθέτηση του LDAP:</a:t>
            </a:r>
          </a:p>
          <a:p>
            <a:pPr lvl="1">
              <a:lnSpc>
                <a:spcPct val="100000"/>
              </a:lnSpc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Λόγω της απλότητάς του, το LDAP υιοθετήθηκε ευρέως σε επιχειρηματικά περιβάλλοντα για έλεγχο ταυτότητας χρηστών, υπηρεσίες καταλόγου και αναζητήσεις email.</a:t>
            </a:r>
          </a:p>
          <a:p>
            <a:pPr lvl="1">
              <a:lnSpc>
                <a:spcPct val="100000"/>
              </a:lnSpc>
            </a:pPr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Πολλές εταιρείες το χρησιμοποίησαν για κεντρική διαχείριση δεδομένων καταλόγου.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9FFBAF-F9F6-81D9-A6E0-844D7887D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77" y="306963"/>
            <a:ext cx="9613861" cy="1080938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1"/>
                </a:solidFill>
                <a:latin typeface="Trebuchet MS" panose="020B0603020202020204" pitchFamily="34" charset="0"/>
              </a:rPr>
              <a:t>Ιστορία του </a:t>
            </a:r>
            <a:r>
              <a:rPr lang="en-US" dirty="0">
                <a:solidFill>
                  <a:schemeClr val="accent1"/>
                </a:solidFill>
                <a:latin typeface="Trebuchet MS" panose="020B0603020202020204" pitchFamily="34" charset="0"/>
              </a:rPr>
              <a:t>LDAP</a:t>
            </a:r>
            <a:endParaRPr lang="en-CY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98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65EF-6576-08CC-D64E-F9F798142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61" y="2063262"/>
            <a:ext cx="3898739" cy="2661052"/>
          </a:xfrm>
        </p:spPr>
        <p:txBody>
          <a:bodyPr>
            <a:normAutofit/>
          </a:bodyPr>
          <a:lstStyle/>
          <a:p>
            <a:pPr algn="r"/>
            <a:r>
              <a:rPr lang="el-GR" sz="3700" dirty="0">
                <a:solidFill>
                  <a:schemeClr val="accent1"/>
                </a:solidFill>
                <a:latin typeface="Trebuchet MS" panose="020B0603020202020204" pitchFamily="34" charset="0"/>
              </a:rPr>
              <a:t>Βασικά χαρακτηριστικά του LDAP</a:t>
            </a:r>
            <a:br>
              <a:rPr lang="el-GR" sz="37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en-CY" sz="37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2DAD10-7694-C938-2713-857C40A2A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382447"/>
              </p:ext>
            </p:extLst>
          </p:nvPr>
        </p:nvGraphicFramePr>
        <p:xfrm>
          <a:off x="5284788" y="984006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595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871-FB04-754A-F9EE-159AED5D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44" y="653436"/>
            <a:ext cx="5060234" cy="1320800"/>
          </a:xfrm>
        </p:spPr>
        <p:txBody>
          <a:bodyPr anchor="ctr">
            <a:normAutofit/>
          </a:bodyPr>
          <a:lstStyle/>
          <a:p>
            <a:r>
              <a:rPr lang="el-GR" dirty="0">
                <a:solidFill>
                  <a:schemeClr val="accent1"/>
                </a:solidFill>
                <a:latin typeface="Trebuchet MS" panose="020B0603020202020204" pitchFamily="34" charset="0"/>
              </a:rPr>
              <a:t>Η Ιεραρχική Δομή</a:t>
            </a:r>
            <a:endParaRPr lang="en-CY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D6C72-D9B7-EFDB-840D-B7CDA469C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044" y="2067691"/>
            <a:ext cx="5853674" cy="455464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Οι κατάλογοι LDAP οργανώνονται σε </a:t>
            </a:r>
            <a:r>
              <a:rPr lang="el-GR" sz="2000" b="1" dirty="0">
                <a:latin typeface="Trebuchet MS" panose="020B0603020202020204" pitchFamily="34" charset="0"/>
                <a:cs typeface="Arial" panose="020B0604020202020204" pitchFamily="34" charset="0"/>
              </a:rPr>
              <a:t>ιεραρχική μορφή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 (σαν δέντρο), κάτι που διευκολύνει την ομαδοποίηση και τον εντοπισμό δεδομένων.</a:t>
            </a: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None/>
            </a:pP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SzPct val="100000"/>
              <a:buNone/>
            </a:pPr>
            <a:r>
              <a:rPr lang="el-GR" sz="2000" b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Παράδειγμα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Ένας κατάλογος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μιας εταιρείας μπορεί να έχει την εξής δομή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Root: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Όνομα εταιρείας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(dc=company)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Organizational Units: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Τμήματα (</a:t>
            </a:r>
            <a:r>
              <a:rPr lang="en-US" sz="2000" dirty="0" err="1">
                <a:latin typeface="Trebuchet MS" panose="020B0603020202020204" pitchFamily="34" charset="0"/>
                <a:cs typeface="Arial" panose="020B0604020202020204" pitchFamily="34" charset="0"/>
              </a:rPr>
              <a:t>ou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=HR, </a:t>
            </a:r>
            <a:r>
              <a:rPr lang="en-US" sz="2000" dirty="0" err="1">
                <a:latin typeface="Trebuchet MS" panose="020B0603020202020204" pitchFamily="34" charset="0"/>
                <a:cs typeface="Arial" panose="020B0604020202020204" pitchFamily="34" charset="0"/>
              </a:rPr>
              <a:t>ou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=IT)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Entries: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Υπάλληλοι (</a:t>
            </a:r>
            <a:r>
              <a:rPr lang="en-US" sz="2000" dirty="0" err="1">
                <a:latin typeface="Trebuchet MS" panose="020B0603020202020204" pitchFamily="34" charset="0"/>
                <a:cs typeface="Arial" panose="020B0604020202020204" pitchFamily="34" charset="0"/>
              </a:rPr>
              <a:t>cn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=John Doe)</a:t>
            </a:r>
          </a:p>
          <a:p>
            <a:pPr marL="0" indent="0">
              <a:lnSpc>
                <a:spcPct val="90000"/>
              </a:lnSpc>
              <a:spcBef>
                <a:spcPts val="600"/>
              </a:spcBef>
              <a:buSzPct val="100000"/>
              <a:buNone/>
            </a:pP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SzPct val="100000"/>
              <a:buNone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Αυτή η δομή επιτρέπει στο LDAP να διαχειρίζεται και να ανακτά δεδομένα αποτελεσματικά.</a:t>
            </a: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SzPct val="100000"/>
              <a:buNone/>
            </a:pPr>
            <a:endParaRPr lang="en-CY" sz="11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D92700-A7F6-9204-385A-21DD852F151A}"/>
              </a:ext>
            </a:extLst>
          </p:cNvPr>
          <p:cNvGrpSpPr/>
          <p:nvPr/>
        </p:nvGrpSpPr>
        <p:grpSpPr>
          <a:xfrm>
            <a:off x="6570846" y="2229251"/>
            <a:ext cx="5148110" cy="3025110"/>
            <a:chOff x="6785389" y="2634910"/>
            <a:chExt cx="4766144" cy="26683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EC3265D-BDA9-3C8C-7417-13F8D85D4744}"/>
                </a:ext>
              </a:extLst>
            </p:cNvPr>
            <p:cNvSpPr>
              <a:spLocks/>
            </p:cNvSpPr>
            <p:nvPr/>
          </p:nvSpPr>
          <p:spPr>
            <a:xfrm>
              <a:off x="8521099" y="2634910"/>
              <a:ext cx="1371715" cy="47792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dc=company</a:t>
              </a:r>
              <a:endParaRPr lang="en-CY" sz="1600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611D590-876F-57FC-0671-AB2FB4A6776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9156542" y="3112835"/>
              <a:ext cx="0" cy="313598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E6362E0-F1B3-2AF6-AD0D-D11DB0849652}"/>
                </a:ext>
              </a:extLst>
            </p:cNvPr>
            <p:cNvSpPr>
              <a:spLocks/>
            </p:cNvSpPr>
            <p:nvPr/>
          </p:nvSpPr>
          <p:spPr>
            <a:xfrm>
              <a:off x="7651845" y="3730789"/>
              <a:ext cx="1270884" cy="47792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ou</a:t>
              </a:r>
              <a:r>
                <a:rPr lang="en-US" sz="1600" dirty="0"/>
                <a:t>=HR</a:t>
              </a:r>
              <a:endParaRPr lang="en-CY" sz="16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C00F351-694D-3D34-C181-1861FC93BDEE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8287287" y="4208713"/>
              <a:ext cx="0" cy="313599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DCB8DBA-7BDD-2225-6FEE-3E02176E140A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V="1">
              <a:off x="8287287" y="3426433"/>
              <a:ext cx="0" cy="304356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184317A-3B91-637A-46B9-94730B2E057B}"/>
                </a:ext>
              </a:extLst>
            </p:cNvPr>
            <p:cNvSpPr>
              <a:spLocks/>
            </p:cNvSpPr>
            <p:nvPr/>
          </p:nvSpPr>
          <p:spPr>
            <a:xfrm>
              <a:off x="6785389" y="4825290"/>
              <a:ext cx="1115535" cy="47792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cn</a:t>
              </a:r>
              <a:r>
                <a:rPr lang="en-US" sz="1600" dirty="0"/>
                <a:t>=John Doe</a:t>
              </a:r>
              <a:endParaRPr lang="en-CY" sz="16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DF307E-766F-AF61-CEEC-0250F26E6CFF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7343157" y="4520934"/>
              <a:ext cx="0" cy="304356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EDC7F38-681A-F630-F469-9FC7F99953B0}"/>
                </a:ext>
              </a:extLst>
            </p:cNvPr>
            <p:cNvSpPr>
              <a:spLocks/>
            </p:cNvSpPr>
            <p:nvPr/>
          </p:nvSpPr>
          <p:spPr>
            <a:xfrm>
              <a:off x="9403708" y="3730789"/>
              <a:ext cx="1270884" cy="47792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ou</a:t>
              </a:r>
              <a:r>
                <a:rPr lang="en-US" sz="1600" dirty="0"/>
                <a:t>=IT</a:t>
              </a:r>
              <a:endParaRPr lang="en-CY" sz="16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D32ABE5-C702-E0BF-DFB1-782C67EE74E1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10039150" y="4208713"/>
              <a:ext cx="0" cy="313599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413136-A4E4-69EB-76BB-F1D4DA75819E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10039150" y="3426433"/>
              <a:ext cx="0" cy="304356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9659DA8-22C9-2510-E638-88089D031F23}"/>
                </a:ext>
              </a:extLst>
            </p:cNvPr>
            <p:cNvSpPr>
              <a:spLocks/>
            </p:cNvSpPr>
            <p:nvPr/>
          </p:nvSpPr>
          <p:spPr>
            <a:xfrm>
              <a:off x="8009250" y="4825290"/>
              <a:ext cx="1116025" cy="47792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cn</a:t>
              </a:r>
              <a:r>
                <a:rPr lang="en-US" sz="1600" dirty="0"/>
                <a:t>=Jane Smith</a:t>
              </a:r>
              <a:endParaRPr lang="en-CY" sz="16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80A64DE-6A5C-EC9E-26DA-EF0282AE0DED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8567263" y="4520934"/>
              <a:ext cx="0" cy="304356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EBE9A9B-11BD-D41F-5D31-0EF2E4BFCF9C}"/>
                </a:ext>
              </a:extLst>
            </p:cNvPr>
            <p:cNvSpPr>
              <a:spLocks/>
            </p:cNvSpPr>
            <p:nvPr/>
          </p:nvSpPr>
          <p:spPr>
            <a:xfrm>
              <a:off x="10435508" y="4825290"/>
              <a:ext cx="1116025" cy="47792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cn</a:t>
              </a:r>
              <a:r>
                <a:rPr lang="en-US" sz="1600" dirty="0"/>
                <a:t>=Alice</a:t>
              </a:r>
              <a:endParaRPr lang="en-CY" sz="16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095E2BC-9C8A-5A1A-96D4-50A53BBE3887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10993521" y="4520934"/>
              <a:ext cx="0" cy="304356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696BE7-9634-1A2F-66E4-FC8E8256D0C7}"/>
                </a:ext>
              </a:extLst>
            </p:cNvPr>
            <p:cNvSpPr>
              <a:spLocks/>
            </p:cNvSpPr>
            <p:nvPr/>
          </p:nvSpPr>
          <p:spPr>
            <a:xfrm>
              <a:off x="9211156" y="4825290"/>
              <a:ext cx="1116025" cy="477925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cn</a:t>
              </a:r>
              <a:r>
                <a:rPr lang="en-US" sz="1600" dirty="0"/>
                <a:t>=Bob</a:t>
              </a:r>
              <a:endParaRPr lang="en-CY" sz="1600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E55A1DF-6336-950D-9BCC-36A886F7CCA8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9769168" y="4520934"/>
              <a:ext cx="0" cy="304356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F4A6281-C6C0-4D6C-CA20-D178404E5106}"/>
                </a:ext>
              </a:extLst>
            </p:cNvPr>
            <p:cNvCxnSpPr>
              <a:cxnSpLocks/>
            </p:cNvCxnSpPr>
            <p:nvPr/>
          </p:nvCxnSpPr>
          <p:spPr>
            <a:xfrm>
              <a:off x="7343157" y="4520934"/>
              <a:ext cx="1224106" cy="0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9E9212B-9B3E-915F-98C7-4B99E6363DA9}"/>
                </a:ext>
              </a:extLst>
            </p:cNvPr>
            <p:cNvCxnSpPr>
              <a:cxnSpLocks/>
            </p:cNvCxnSpPr>
            <p:nvPr/>
          </p:nvCxnSpPr>
          <p:spPr>
            <a:xfrm>
              <a:off x="9769168" y="4520934"/>
              <a:ext cx="1224352" cy="0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E903D38-558E-0343-B3C9-D4B43ED5FE55}"/>
                </a:ext>
              </a:extLst>
            </p:cNvPr>
            <p:cNvCxnSpPr>
              <a:cxnSpLocks/>
            </p:cNvCxnSpPr>
            <p:nvPr/>
          </p:nvCxnSpPr>
          <p:spPr>
            <a:xfrm>
              <a:off x="8287287" y="3426433"/>
              <a:ext cx="1751863" cy="0"/>
            </a:xfrm>
            <a:prstGeom prst="line">
              <a:avLst/>
            </a:prstGeom>
            <a:solidFill>
              <a:schemeClr val="accent5">
                <a:lumMod val="75000"/>
              </a:schemeClr>
            </a:solidFill>
            <a:ln w="3492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0391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80CFA-01CA-A945-E770-8F589BF0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20" y="515735"/>
            <a:ext cx="5110779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Arial" panose="020B0604020202020204" pitchFamily="34" charset="0"/>
              </a:rPr>
              <a:t>Directory Structure</a:t>
            </a:r>
            <a:endParaRPr lang="en-CY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F01BD-D8F7-17A8-E2B8-8FB19113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420" y="2061792"/>
            <a:ext cx="11021688" cy="3979106"/>
          </a:xfrm>
        </p:spPr>
        <p:txBody>
          <a:bodyPr>
            <a:normAutofit/>
          </a:bodyPr>
          <a:lstStyle/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Μια εγγραφή αποτελείται από ένα σύνολο χαρακτηριστικών (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attributes)</a:t>
            </a:r>
          </a:p>
          <a:p>
            <a:pPr marL="0" indent="0">
              <a:buSzPct val="120000"/>
              <a:buNone/>
            </a:pP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buSzPct val="120000"/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Ένα χαρακτηριστικό έχει ένα όνομα (έναν τύπο ή περιγραφή) και μία ή περισσότερες τιμές</a:t>
            </a:r>
            <a:endParaRPr lang="en-US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buSzPct val="120000"/>
              <a:buNone/>
            </a:pPr>
            <a:endParaRPr lang="el-GR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Κάθε καταχώρηση έχει ένα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unique identifier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Distinguished Name (DN)</a:t>
            </a:r>
          </a:p>
          <a:p>
            <a:pPr marL="0" indent="0">
              <a:spcBef>
                <a:spcPts val="600"/>
              </a:spcBef>
              <a:buSzPct val="120000"/>
              <a:buNone/>
            </a:pP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Το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Distinguished Name (DN)</a:t>
            </a:r>
            <a:r>
              <a:rPr lang="el-GR" sz="2000" dirty="0">
                <a:latin typeface="Trebuchet MS" panose="020B0603020202020204" pitchFamily="34" charset="0"/>
                <a:cs typeface="Arial" panose="020B0604020202020204" pitchFamily="34" charset="0"/>
              </a:rPr>
              <a:t> αποτελείται από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spcBef>
                <a:spcPts val="600"/>
              </a:spcBef>
              <a:buSzPct val="120000"/>
              <a:buNone/>
            </a:pP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				Relative Distinguished Name (RDN) </a:t>
            </a:r>
          </a:p>
          <a:p>
            <a:pPr marL="0" indent="0">
              <a:spcBef>
                <a:spcPts val="600"/>
              </a:spcBef>
              <a:buSzPct val="120000"/>
              <a:buNone/>
            </a:pP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				Parent entry’s DN</a:t>
            </a:r>
          </a:p>
          <a:p>
            <a:pPr marL="0" indent="0">
              <a:spcBef>
                <a:spcPts val="600"/>
              </a:spcBef>
              <a:buSzPct val="120000"/>
              <a:buNone/>
            </a:pP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marL="0" indent="0">
              <a:buSzPct val="120000"/>
              <a:buNone/>
            </a:pP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Για παράδειγμα, αν</a:t>
            </a:r>
            <a:r>
              <a:rPr lang="el-GR" sz="2000" dirty="0">
                <a:latin typeface="+mj-lt"/>
                <a:cs typeface="Arial" panose="020B0604020202020204" pitchFamily="34" charset="0"/>
              </a:rPr>
              <a:t> </a:t>
            </a:r>
            <a:r>
              <a:rPr kumimoji="0" lang="en-CY" altLang="en-CY" sz="2000" b="0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/foo/bar/myfile.txt</a:t>
            </a:r>
            <a:r>
              <a:rPr kumimoji="0" lang="en-CY" altLang="en-CY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l-GR" altLang="en-CY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είναι το</a:t>
            </a:r>
            <a:r>
              <a:rPr kumimoji="0" lang="en-CY" altLang="en-CY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 DN</a:t>
            </a:r>
            <a:r>
              <a:rPr kumimoji="0" lang="el-GR" altLang="en-CY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, τότε το </a:t>
            </a:r>
            <a:r>
              <a:rPr kumimoji="0" lang="en-CY" altLang="en-CY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CY" altLang="en-CY" sz="2000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myfile.txt</a:t>
            </a:r>
            <a:r>
              <a:rPr lang="el-GR" altLang="en-CY" sz="2000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l-GR" altLang="en-CY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είναι το </a:t>
            </a:r>
            <a:r>
              <a:rPr lang="en-US" altLang="en-CY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RDN.</a:t>
            </a:r>
            <a:endParaRPr lang="en-CY" altLang="en-CY" sz="2000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buSzPct val="120000"/>
              <a:buNone/>
            </a:pPr>
            <a:endParaRPr lang="en-US" dirty="0"/>
          </a:p>
          <a:p>
            <a:pPr marL="0" indent="0">
              <a:buSzPct val="120000"/>
              <a:buNone/>
            </a:pP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175120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9A6A-AA1E-B72F-4B0F-D5BC4A8E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0" y="541468"/>
            <a:ext cx="11541084" cy="1333756"/>
          </a:xfrm>
        </p:spPr>
        <p:txBody>
          <a:bodyPr>
            <a:normAutofit/>
          </a:bodyPr>
          <a:lstStyle/>
          <a:p>
            <a:r>
              <a:rPr lang="el-GR" sz="2400" dirty="0">
                <a:solidFill>
                  <a:schemeClr val="accent4">
                    <a:lumMod val="50000"/>
                  </a:schemeClr>
                </a:solidFill>
              </a:rPr>
              <a:t>Δομή μιας εγγραφής όταν </a:t>
            </a:r>
            <a:r>
              <a:rPr lang="el-GR" sz="2400" dirty="0" err="1">
                <a:solidFill>
                  <a:schemeClr val="accent4">
                    <a:lumMod val="50000"/>
                  </a:schemeClr>
                </a:solidFill>
              </a:rPr>
              <a:t>αναπαριστάται</a:t>
            </a:r>
            <a:r>
              <a:rPr lang="el-GR" sz="2400" dirty="0">
                <a:solidFill>
                  <a:schemeClr val="accent4">
                    <a:lumMod val="50000"/>
                  </a:schemeClr>
                </a:solidFill>
              </a:rPr>
              <a:t> σε μορφή </a:t>
            </a:r>
            <a:r>
              <a:rPr lang="nn-NO" sz="2400" dirty="0">
                <a:solidFill>
                  <a:schemeClr val="accent4">
                    <a:lumMod val="50000"/>
                  </a:schemeClr>
                </a:solidFill>
              </a:rPr>
              <a:t>LDAP Data Interchange Format (LDIF)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:</a:t>
            </a:r>
            <a:endParaRPr lang="en-CY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A5BD-6F4C-8DFF-2DF5-7D4D71BF3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77" y="2047192"/>
            <a:ext cx="4925132" cy="4201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dn</a:t>
            </a:r>
            <a:r>
              <a:rPr 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distinguished name of the entry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dc: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domain component, where the entry belongs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cn</a:t>
            </a:r>
            <a:r>
              <a:rPr 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common name (RDN of the entry)</a:t>
            </a: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l-GR" sz="2000" dirty="0"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Οι υπόλοιπες γραμμές δείχνουν τα χαρακτηριστικά της εγγραφής, τα οποία είναι συνήθως μνημονικές συμβολοσειρές, όπως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‘mail’ </a:t>
            </a: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για διεύθυνση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email </a:t>
            </a: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και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‘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’ </a:t>
            </a:r>
            <a:r>
              <a:rPr lang="el-GR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για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surname.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E387D-8695-86E3-ACC3-EB2DBFDA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43" b="-3"/>
          <a:stretch/>
        </p:blipFill>
        <p:spPr>
          <a:xfrm>
            <a:off x="5770944" y="1875224"/>
            <a:ext cx="5868832" cy="42012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806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17727</TotalTime>
  <Words>3116</Words>
  <Application>Microsoft Office PowerPoint</Application>
  <PresentationFormat>Widescreen</PresentationFormat>
  <Paragraphs>332</Paragraphs>
  <Slides>36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Aptos</vt:lpstr>
      <vt:lpstr>Aptos Display</vt:lpstr>
      <vt:lpstr>Arial</vt:lpstr>
      <vt:lpstr>Arial Unicode MS</vt:lpstr>
      <vt:lpstr>Courier New</vt:lpstr>
      <vt:lpstr>inherit</vt:lpstr>
      <vt:lpstr>Symbol</vt:lpstr>
      <vt:lpstr>Trebuchet MS</vt:lpstr>
      <vt:lpstr>Wingdings</vt:lpstr>
      <vt:lpstr>Office Theme</vt:lpstr>
      <vt:lpstr>LDAP and OpenLDAP</vt:lpstr>
      <vt:lpstr>Περιεχόμενα</vt:lpstr>
      <vt:lpstr>LDAP Lightweight Directory Access Protocol</vt:lpstr>
      <vt:lpstr>Ιστορία του LDAP</vt:lpstr>
      <vt:lpstr>Ιστορία του LDAP</vt:lpstr>
      <vt:lpstr>Βασικά χαρακτηριστικά του LDAP </vt:lpstr>
      <vt:lpstr>Η Ιεραρχική Δομή</vt:lpstr>
      <vt:lpstr>Directory Structure</vt:lpstr>
      <vt:lpstr>Δομή μιας εγγραφής όταν αναπαριστάται σε μορφή LDAP Data Interchange Format (LDIF):</vt:lpstr>
      <vt:lpstr>OpenLDAP</vt:lpstr>
      <vt:lpstr>OpenLDAP</vt:lpstr>
      <vt:lpstr>Κύρια συστατικά του OpenLDAP</vt:lpstr>
      <vt:lpstr>Κύρια συστατικά του OpenLDAP</vt:lpstr>
      <vt:lpstr>Μειονεκτήματα του LDAP </vt:lpstr>
      <vt:lpstr>Setting Up OpenLDAP</vt:lpstr>
      <vt:lpstr>PowerPoint Presentation</vt:lpstr>
      <vt:lpstr>Test the LDAP setup</vt:lpstr>
      <vt:lpstr>Adding Entries in LDAP</vt:lpstr>
      <vt:lpstr>Deleting Entries in LDAP</vt:lpstr>
      <vt:lpstr>Searching Entries in LDAP</vt:lpstr>
      <vt:lpstr>PowerPoint Presentation</vt:lpstr>
      <vt:lpstr>Modifying Entries in LDAP</vt:lpstr>
      <vt:lpstr>LDAP Authentication and Bind</vt:lpstr>
      <vt:lpstr>Securing LDAP with SSL/TLS (LDAPS)</vt:lpstr>
      <vt:lpstr>PowerPoint Presentation</vt:lpstr>
      <vt:lpstr>lloadd: Using lloadd as a Load Balancer</vt:lpstr>
      <vt:lpstr>Load Balancer scenario:</vt:lpstr>
      <vt:lpstr>Κλάσεις Αντικειμένων (ObjectClasses)</vt:lpstr>
      <vt:lpstr>Σχεδιάγραμμα Καταλόγου LDAP (Directory Schema)</vt:lpstr>
      <vt:lpstr>PowerPoint Presentation</vt:lpstr>
      <vt:lpstr>    core.schema:</vt:lpstr>
      <vt:lpstr>Access Control Lists (ACLs) in LDAP:</vt:lpstr>
      <vt:lpstr>Παράδειγμα κανόνα:</vt:lpstr>
      <vt:lpstr>Summary</vt:lpstr>
      <vt:lpstr>Thank you!!</vt:lpstr>
      <vt:lpstr>Βιβλιογραφία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Eleni Michala</dc:creator>
  <cp:lastModifiedBy>Nίκη Κίτα</cp:lastModifiedBy>
  <cp:revision>65</cp:revision>
  <dcterms:created xsi:type="dcterms:W3CDTF">2024-11-16T16:04:07Z</dcterms:created>
  <dcterms:modified xsi:type="dcterms:W3CDTF">2024-12-04T10:41:19Z</dcterms:modified>
</cp:coreProperties>
</file>