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81" r:id="rId2"/>
    <p:sldId id="285" r:id="rId3"/>
    <p:sldId id="282" r:id="rId4"/>
    <p:sldId id="283" r:id="rId5"/>
    <p:sldId id="284" r:id="rId6"/>
    <p:sldId id="308" r:id="rId7"/>
    <p:sldId id="309" r:id="rId8"/>
    <p:sldId id="286" r:id="rId9"/>
    <p:sldId id="310" r:id="rId10"/>
    <p:sldId id="311" r:id="rId11"/>
    <p:sldId id="287" r:id="rId12"/>
    <p:sldId id="312" r:id="rId13"/>
    <p:sldId id="288" r:id="rId14"/>
    <p:sldId id="289" r:id="rId15"/>
    <p:sldId id="290" r:id="rId16"/>
    <p:sldId id="291" r:id="rId17"/>
    <p:sldId id="292" r:id="rId18"/>
    <p:sldId id="293" r:id="rId19"/>
    <p:sldId id="294" r:id="rId20"/>
    <p:sldId id="305" r:id="rId21"/>
    <p:sldId id="278"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7"/>
    <p:restoredTop sz="72812"/>
  </p:normalViewPr>
  <p:slideViewPr>
    <p:cSldViewPr snapToGrid="0">
      <p:cViewPr varScale="1">
        <p:scale>
          <a:sx n="162" d="100"/>
          <a:sy n="162" d="100"/>
        </p:scale>
        <p:origin x="164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E30DDE5C-5243-BF59-454A-48E96D02FCCE}"/>
            </a:ext>
          </a:extLst>
        </p:cNvPr>
        <p:cNvGrpSpPr/>
        <p:nvPr/>
      </p:nvGrpSpPr>
      <p:grpSpPr>
        <a:xfrm>
          <a:off x="0" y="0"/>
          <a:ext cx="0" cy="0"/>
          <a:chOff x="0" y="0"/>
          <a:chExt cx="0" cy="0"/>
        </a:xfrm>
      </p:grpSpPr>
      <p:sp>
        <p:nvSpPr>
          <p:cNvPr id="236" name="Google Shape;236;g33c354dbc36_0_11:notes">
            <a:extLst>
              <a:ext uri="{FF2B5EF4-FFF2-40B4-BE49-F238E27FC236}">
                <a16:creationId xmlns:a16="http://schemas.microsoft.com/office/drawing/2014/main" id="{47514271-1091-C30F-5E52-F19C149B66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3c354dbc36_0_11:notes">
            <a:extLst>
              <a:ext uri="{FF2B5EF4-FFF2-40B4-BE49-F238E27FC236}">
                <a16:creationId xmlns:a16="http://schemas.microsoft.com/office/drawing/2014/main" id="{10E0F5F2-C7FB-97E1-1F46-2E527A228E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dirty="0">
                <a:solidFill>
                  <a:srgbClr val="595959"/>
                </a:solidFill>
              </a:rPr>
              <a:t>- To do this they took advantage of the modern CPUs support for non-contiguous SIMD memory access, to combine MIMD’s flexibility with SIMD’s efficiency, optimizing parallel processing for better performance.</a:t>
            </a:r>
          </a:p>
        </p:txBody>
      </p:sp>
    </p:spTree>
    <p:extLst>
      <p:ext uri="{BB962C8B-B14F-4D97-AF65-F5344CB8AC3E}">
        <p14:creationId xmlns:p14="http://schemas.microsoft.com/office/powerpoint/2010/main" val="157986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3c354dbc36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3c354dbc36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In this figure they showed in detail how the SIMD and MIMD interplay can be used for query processing optimization.</a:t>
            </a:r>
          </a:p>
          <a:p>
            <a:pPr marL="171450" lvl="0" indent="-171450" algn="l" rtl="0">
              <a:spcBef>
                <a:spcPts val="0"/>
              </a:spcBef>
              <a:spcAft>
                <a:spcPts val="0"/>
              </a:spcAft>
              <a:buFontTx/>
              <a:buChar char="-"/>
            </a:pPr>
            <a:r>
              <a:rPr lang="en-US" dirty="0"/>
              <a:t>They divide each column processing on different cores.</a:t>
            </a:r>
          </a:p>
          <a:p>
            <a:pPr marL="171450" lvl="0" indent="-171450" algn="l" rtl="0">
              <a:spcBef>
                <a:spcPts val="0"/>
              </a:spcBef>
              <a:spcAft>
                <a:spcPts val="0"/>
              </a:spcAft>
              <a:buFontTx/>
              <a:buChar char="-"/>
            </a:pPr>
            <a:r>
              <a:rPr lang="en-US" dirty="0"/>
              <a:t>Calculations for each column use vector instructions to process multiple data elements with fewer operations.</a:t>
            </a:r>
          </a:p>
          <a:p>
            <a:pPr marL="171450" lvl="0" indent="-171450" algn="l" rtl="0">
              <a:spcBef>
                <a:spcPts val="0"/>
              </a:spcBef>
              <a:spcAft>
                <a:spcPts val="0"/>
              </a:spcAft>
              <a:buFontTx/>
              <a:buChar char="-"/>
            </a:pPr>
            <a:r>
              <a:rPr lang="en-US" dirty="0"/>
              <a:t>For example, without vectors, 16 instructions are needed, but with SIMD, only 4 are required per column.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Their experiments were conducted on two different memory systems.</a:t>
            </a:r>
          </a:p>
          <a:p>
            <a:r>
              <a:rPr lang="en-US" dirty="0"/>
              <a:t>DRAM is the traditional main memory that offers more modularity and scalability.</a:t>
            </a:r>
          </a:p>
          <a:p>
            <a:r>
              <a:rPr lang="en-US" dirty="0"/>
              <a:t>HBM on the other hand,  has higher bandwidth than DRAM, since its much closer to the processor.</a:t>
            </a:r>
          </a:p>
          <a:p>
            <a:r>
              <a:rPr lang="en-US" dirty="0"/>
              <a:t>But, HBM is not salable nor modular since it is integrated inside the processor, whereas the DRAM has much less bandwidth than the HBM since its further away from processor.</a:t>
            </a:r>
          </a:p>
        </p:txBody>
      </p:sp>
    </p:spTree>
    <p:extLst>
      <p:ext uri="{BB962C8B-B14F-4D97-AF65-F5344CB8AC3E}">
        <p14:creationId xmlns:p14="http://schemas.microsoft.com/office/powerpoint/2010/main" val="284229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3c354dbc36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3c354dbc36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Here we see an experiment where they use Multithreading on its own, and multithreading with vectors.</a:t>
            </a:r>
          </a:p>
          <a:p>
            <a:pPr marL="171450" lvl="0" indent="-171450" algn="l" rtl="0">
              <a:spcBef>
                <a:spcPts val="0"/>
              </a:spcBef>
              <a:spcAft>
                <a:spcPts val="0"/>
              </a:spcAft>
              <a:buFontTx/>
              <a:buChar char="-"/>
            </a:pPr>
            <a:r>
              <a:rPr lang="en-US" dirty="0"/>
              <a:t>We see that DRAM utilizes the full bandwidth with just MIMD, whereas in HBM can be further improved by including SIMD.</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3c354dbc36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3c354dbc3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The state-of-the-art is to load each vector register serially, meaning to load one data elements sequentially as we see in figure a, this is </a:t>
            </a:r>
            <a:r>
              <a:rPr lang="en-US" dirty="0" err="1"/>
              <a:t>refered</a:t>
            </a:r>
            <a:r>
              <a:rPr lang="en-US" dirty="0"/>
              <a:t> as the linear access pattern.</a:t>
            </a:r>
          </a:p>
          <a:p>
            <a:pPr marL="171450" lvl="0" indent="-171450" algn="l" rtl="0">
              <a:spcBef>
                <a:spcPts val="0"/>
              </a:spcBef>
              <a:spcAft>
                <a:spcPts val="0"/>
              </a:spcAft>
              <a:buFontTx/>
              <a:buChar char="-"/>
            </a:pPr>
            <a:r>
              <a:rPr lang="en-US" dirty="0"/>
              <a:t>But, they suggest a novel way to load data in vector registers by loading them in a round-robin fashion based on how many </a:t>
            </a:r>
            <a:r>
              <a:rPr lang="en-US" dirty="0" err="1"/>
              <a:t>vecor</a:t>
            </a:r>
            <a:r>
              <a:rPr lang="en-US" dirty="0"/>
              <a:t> registers there are.</a:t>
            </a:r>
          </a:p>
          <a:p>
            <a:pPr marL="628650" lvl="1" indent="-171450" algn="l" rtl="0">
              <a:spcBef>
                <a:spcPts val="0"/>
              </a:spcBef>
              <a:spcAft>
                <a:spcPts val="0"/>
              </a:spcAft>
              <a:buFontTx/>
              <a:buChar char="-"/>
            </a:pPr>
            <a:r>
              <a:rPr lang="en-US" dirty="0"/>
              <a:t>For example if they are only 2 SIMD registers as we can see in figure b, it will load 1 element for the register and the second one to the second register, the third to the first again and so on.</a:t>
            </a:r>
          </a:p>
          <a:p>
            <a:pPr marL="628650" lvl="1" indent="-171450" algn="l" rtl="0">
              <a:spcBef>
                <a:spcPts val="0"/>
              </a:spcBef>
              <a:spcAft>
                <a:spcPts val="0"/>
              </a:spcAft>
              <a:buFontTx/>
              <a:buChar char="-"/>
            </a:pPr>
            <a:r>
              <a:rPr lang="en-US" dirty="0"/>
              <a:t>They called this </a:t>
            </a:r>
            <a:r>
              <a:rPr lang="en-US" dirty="0" err="1"/>
              <a:t>gathertrided</a:t>
            </a:r>
            <a:r>
              <a:rPr lang="en-US" dirty="0"/>
              <a:t> access pattern.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3c3cbf5910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3c3cbf591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lang="en-US" dirty="0"/>
          </a:p>
          <a:p>
            <a:pPr marL="457200" lvl="0" indent="-298450" algn="l" rtl="0">
              <a:spcBef>
                <a:spcPts val="0"/>
              </a:spcBef>
              <a:spcAft>
                <a:spcPts val="0"/>
              </a:spcAft>
              <a:buSzPts val="1100"/>
              <a:buChar char="-"/>
            </a:pPr>
            <a:r>
              <a:rPr lang="en-US" dirty="0"/>
              <a:t>Here they compare the scalar execution with the two vector approaches (with Linear and Gather memory access patterns).</a:t>
            </a:r>
          </a:p>
          <a:p>
            <a:pPr marL="457200" lvl="0" indent="-298450" algn="l" rtl="0">
              <a:spcBef>
                <a:spcPts val="0"/>
              </a:spcBef>
              <a:spcAft>
                <a:spcPts val="0"/>
              </a:spcAft>
              <a:buSzPts val="1100"/>
              <a:buChar char="-"/>
            </a:pPr>
            <a:r>
              <a:rPr lang="en-US" dirty="0"/>
              <a:t>They compare them by changing the array size first when it fits fully inside the cache (figure a) and then when it doesn’t (figure b)</a:t>
            </a:r>
          </a:p>
          <a:p>
            <a:pPr marL="457200" lvl="0" indent="-298450" algn="l" rtl="0">
              <a:spcBef>
                <a:spcPts val="0"/>
              </a:spcBef>
              <a:spcAft>
                <a:spcPts val="0"/>
              </a:spcAft>
              <a:buSzPts val="1100"/>
              <a:buChar char="-"/>
            </a:pPr>
            <a:r>
              <a:rPr lang="en-US" dirty="0"/>
              <a:t>As we can see in all cases both vector access patterns outperform the scalar execution.</a:t>
            </a:r>
          </a:p>
          <a:p>
            <a:pPr marL="457200" lvl="0" indent="-298450" algn="l" rtl="0">
              <a:spcBef>
                <a:spcPts val="0"/>
              </a:spcBef>
              <a:spcAft>
                <a:spcPts val="0"/>
              </a:spcAft>
              <a:buSzPts val="1100"/>
              <a:buChar char="-"/>
            </a:pPr>
            <a:r>
              <a:rPr lang="en-US" dirty="0"/>
              <a:t>When we compare the SIMD linear and gather,  we see that all the data fit inside the L2 cache (figure a) linear accesses are up to 3 times faster than gather accesses. While when they fit in the L3 cache (figure b) they are more-less the same. But when the data doesn’t fit in the L3 cache, gather outperforms the linear accessing.</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3c3cbf591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3c3cbf591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To further analyze the efficiency of the two access patterns, they experimented by having a column size which is the size of the cache (figure a), and having a column size that is just under it (figure b).</a:t>
            </a:r>
          </a:p>
          <a:p>
            <a:pPr marL="171450" lvl="0" indent="-171450" algn="l" rtl="0">
              <a:spcBef>
                <a:spcPts val="0"/>
              </a:spcBef>
              <a:spcAft>
                <a:spcPts val="0"/>
              </a:spcAft>
              <a:buFontTx/>
              <a:buChar char="-"/>
            </a:pPr>
            <a:r>
              <a:rPr lang="en-US" dirty="0"/>
              <a:t>In the first case, we can see that both approaches have similar efficiency, but with the linear slightly outperforming the gather.</a:t>
            </a:r>
          </a:p>
          <a:p>
            <a:pPr marL="171450" lvl="0" indent="-171450" algn="l" rtl="0">
              <a:spcBef>
                <a:spcPts val="0"/>
              </a:spcBef>
              <a:spcAft>
                <a:spcPts val="0"/>
              </a:spcAft>
              <a:buFontTx/>
              <a:buChar char="-"/>
            </a:pPr>
            <a:r>
              <a:rPr lang="en-US" dirty="0"/>
              <a:t>In the second case, we see that while the linear access stayed the same as figure a, the gather has increased substantially.</a:t>
            </a:r>
          </a:p>
          <a:p>
            <a:pPr marL="171450" lvl="0" indent="-171450" algn="l" rtl="0">
              <a:spcBef>
                <a:spcPts val="0"/>
              </a:spcBef>
              <a:spcAft>
                <a:spcPts val="0"/>
              </a:spcAft>
              <a:buFontTx/>
              <a:buChar char="-"/>
            </a:pPr>
            <a:r>
              <a:rPr lang="en-US" dirty="0"/>
              <a:t>To explain that we have to get a bit technical.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3c354dbc36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3c354dbc36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Suppose that this 2D array is the cache, each column represent a set.</a:t>
            </a:r>
          </a:p>
          <a:p>
            <a:pPr marL="171450" lvl="0" indent="-171450" algn="l" rtl="0">
              <a:spcBef>
                <a:spcPts val="0"/>
              </a:spcBef>
              <a:spcAft>
                <a:spcPts val="0"/>
              </a:spcAft>
              <a:buFontTx/>
              <a:buChar char="-"/>
            </a:pPr>
            <a:r>
              <a:rPr lang="en-US" dirty="0"/>
              <a:t>Due to the way the cache is designed it can read data from different sets at the same time, but if we had to read all the data, we need from the same set it will do so serially.</a:t>
            </a:r>
          </a:p>
          <a:p>
            <a:pPr marL="171450" lvl="0" indent="-171450" algn="l" rtl="0">
              <a:spcBef>
                <a:spcPts val="0"/>
              </a:spcBef>
              <a:spcAft>
                <a:spcPts val="0"/>
              </a:spcAft>
              <a:buFontTx/>
              <a:buChar char="-"/>
            </a:pPr>
            <a:r>
              <a:rPr lang="en-US" dirty="0"/>
              <a:t>When we have a linear access pattern the data will always be in different sets, utilizing the cache’s parallelism.</a:t>
            </a:r>
          </a:p>
          <a:p>
            <a:pPr marL="171450" lvl="0" indent="-171450" algn="l" rtl="0">
              <a:spcBef>
                <a:spcPts val="0"/>
              </a:spcBef>
              <a:spcAft>
                <a:spcPts val="0"/>
              </a:spcAft>
              <a:buFontTx/>
              <a:buChar char="-"/>
            </a:pPr>
            <a:r>
              <a:rPr lang="en-US" dirty="0"/>
              <a:t>When we have a gather access pattern, if the columns are aligned perfectly each SIMD register will hit the same set, which doesn’t take the advantage of the cache’s parallelism.</a:t>
            </a:r>
          </a:p>
          <a:p>
            <a:pPr marL="171450" lvl="0" indent="-171450" algn="l" rtl="0">
              <a:spcBef>
                <a:spcPts val="0"/>
              </a:spcBef>
              <a:spcAft>
                <a:spcPts val="0"/>
              </a:spcAft>
              <a:buFontTx/>
              <a:buChar char="-"/>
            </a:pPr>
            <a:r>
              <a:rPr lang="en-US" dirty="0"/>
              <a:t>But, when the columns are slightly misaligned like the figure b of previous slide, the data for a SIMD register will end up in different sets because of the cache’s hashing mechanism.</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As we said, when the data is misaligned, gather access becomes better than linear. As we can see from this figure, when loading linearly the data in a SIMD register, one set will be utilized less than the others, cleating an imbalance. But the gather access will utilize all sets the same.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c3cbf5910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3c3cbf5910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They also explored the problem of using Row-store data or NSM.</a:t>
            </a:r>
          </a:p>
          <a:p>
            <a:pPr marL="171450" lvl="0" indent="-171450" algn="l" rtl="0">
              <a:spcBef>
                <a:spcPts val="0"/>
              </a:spcBef>
              <a:spcAft>
                <a:spcPts val="0"/>
              </a:spcAft>
              <a:buFontTx/>
              <a:buChar char="-"/>
            </a:pPr>
            <a:r>
              <a:rPr lang="en-US" dirty="0"/>
              <a:t>In their experiments they need all the columns to resolve a query.</a:t>
            </a:r>
          </a:p>
          <a:p>
            <a:pPr marL="171450" lvl="0" indent="-171450" algn="l" rtl="0">
              <a:spcBef>
                <a:spcPts val="0"/>
              </a:spcBef>
              <a:spcAft>
                <a:spcPts val="0"/>
              </a:spcAft>
              <a:buFontTx/>
              <a:buChar char="-"/>
            </a:pPr>
            <a:r>
              <a:rPr lang="en-US" dirty="0"/>
              <a:t>Here they compare the column store linear access vs the row store gather access, and they show that row-store gather access outperforms the column store linear access because the extra columns create a misalignment in the cache that creates the same phenomenon we show in previous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3c3cbf5910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3c3cbf5910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Finally, they looked into what happens when we reduce the number of columns we need for a query.</a:t>
            </a:r>
          </a:p>
          <a:p>
            <a:pPr marL="171450" lvl="0" indent="-171450" algn="l" rtl="0">
              <a:spcBef>
                <a:spcPts val="0"/>
              </a:spcBef>
              <a:spcAft>
                <a:spcPts val="0"/>
              </a:spcAft>
              <a:buFontTx/>
              <a:buChar char="-"/>
            </a:pPr>
            <a:r>
              <a:rPr lang="en-US" dirty="0"/>
              <a:t>When, column store is used the number of columns needed doesn’t affect the performance.</a:t>
            </a:r>
          </a:p>
          <a:p>
            <a:pPr marL="171450" lvl="0" indent="-171450" algn="l" rtl="0">
              <a:spcBef>
                <a:spcPts val="0"/>
              </a:spcBef>
              <a:spcAft>
                <a:spcPts val="0"/>
              </a:spcAft>
              <a:buFontTx/>
              <a:buChar char="-"/>
            </a:pPr>
            <a:r>
              <a:rPr lang="en-US" dirty="0"/>
              <a:t>But when we have row-store gather access the performance drops linearly with the percentage of columns needed, because we have unused data in the cache.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3c3cbf5910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3c3cbf591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3c354dbc36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3c354dbc36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conclusion for this work is that the integration of MIMD and SIMD for query processing can increase the bandwidth utilization.</a:t>
            </a:r>
          </a:p>
          <a:p>
            <a:pPr marL="0" lvl="0" indent="0" algn="l" rtl="0">
              <a:spcBef>
                <a:spcPts val="0"/>
              </a:spcBef>
              <a:spcAft>
                <a:spcPts val="0"/>
              </a:spcAft>
              <a:buNone/>
            </a:pPr>
            <a:r>
              <a:rPr lang="en-US" dirty="0"/>
              <a:t>A good memory access pattern can have a significant contribution to the performance increase.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c3cbf591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3c3cbf591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Questions?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3c354dbc3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3c354dbc3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The Main idea behind data-level parallelism is that using one instruction can prosses multiple data</a:t>
            </a:r>
          </a:p>
          <a:p>
            <a:pPr marL="171450" lvl="0" indent="-171450" algn="l" rtl="0">
              <a:spcBef>
                <a:spcPts val="0"/>
              </a:spcBef>
              <a:spcAft>
                <a:spcPts val="0"/>
              </a:spcAft>
              <a:buFontTx/>
              <a:buChar char="-"/>
            </a:pPr>
            <a:r>
              <a:rPr lang="en-US" dirty="0"/>
              <a:t>As we can see, a scalar instruction can only process one operation at a time, whereas vector instruction can process multiple operations.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3c354dbc3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3c354dbc3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lang="en-US" sz="1200" dirty="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en-US" sz="1200" dirty="0">
                <a:solidFill>
                  <a:srgbClr val="595959"/>
                </a:solidFill>
              </a:rPr>
              <a:t>- Now, the thread-level parallelism comes from the ability to process multiple data simultaneously on different cores.</a:t>
            </a: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3c354dbc3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3c354dbc3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a schematic overview</a:t>
            </a:r>
          </a:p>
          <a:p>
            <a:pPr marL="0" lvl="0" indent="0" algn="l" rtl="0">
              <a:spcBef>
                <a:spcPts val="0"/>
              </a:spcBef>
              <a:spcAft>
                <a:spcPts val="0"/>
              </a:spcAft>
              <a:buNone/>
            </a:pPr>
            <a:r>
              <a:rPr lang="en-US" dirty="0"/>
              <a:t>SIMD outstands for that a Single instruction operates on multiple data elements simultaneously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F7EF02D-ADAB-A4C1-E738-283C0C595A16}"/>
            </a:ext>
          </a:extLst>
        </p:cNvPr>
        <p:cNvGrpSpPr/>
        <p:nvPr/>
      </p:nvGrpSpPr>
      <p:grpSpPr>
        <a:xfrm>
          <a:off x="0" y="0"/>
          <a:ext cx="0" cy="0"/>
          <a:chOff x="0" y="0"/>
          <a:chExt cx="0" cy="0"/>
        </a:xfrm>
      </p:grpSpPr>
      <p:sp>
        <p:nvSpPr>
          <p:cNvPr id="223" name="Google Shape;223;g33c354dbc36_0_16:notes">
            <a:extLst>
              <a:ext uri="{FF2B5EF4-FFF2-40B4-BE49-F238E27FC236}">
                <a16:creationId xmlns:a16="http://schemas.microsoft.com/office/drawing/2014/main" id="{06631584-66A6-050E-8083-155435883C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3c354dbc36_0_16:notes">
            <a:extLst>
              <a:ext uri="{FF2B5EF4-FFF2-40B4-BE49-F238E27FC236}">
                <a16:creationId xmlns:a16="http://schemas.microsoft.com/office/drawing/2014/main" id="{676C691C-B8FD-6D59-B55C-59A127C734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MIMD is that, </a:t>
            </a:r>
            <a:r>
              <a:rPr lang="en-US" dirty="0" err="1"/>
              <a:t>Intependent</a:t>
            </a:r>
            <a:r>
              <a:rPr lang="en-US" dirty="0"/>
              <a:t> cores execute different instructions to different data</a:t>
            </a:r>
            <a:endParaRPr dirty="0"/>
          </a:p>
        </p:txBody>
      </p:sp>
    </p:spTree>
    <p:extLst>
      <p:ext uri="{BB962C8B-B14F-4D97-AF65-F5344CB8AC3E}">
        <p14:creationId xmlns:p14="http://schemas.microsoft.com/office/powerpoint/2010/main" val="414713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B2BB314D-C648-40E8-10CE-63AAE867EAD9}"/>
            </a:ext>
          </a:extLst>
        </p:cNvPr>
        <p:cNvGrpSpPr/>
        <p:nvPr/>
      </p:nvGrpSpPr>
      <p:grpSpPr>
        <a:xfrm>
          <a:off x="0" y="0"/>
          <a:ext cx="0" cy="0"/>
          <a:chOff x="0" y="0"/>
          <a:chExt cx="0" cy="0"/>
        </a:xfrm>
      </p:grpSpPr>
      <p:sp>
        <p:nvSpPr>
          <p:cNvPr id="223" name="Google Shape;223;g33c354dbc36_0_16:notes">
            <a:extLst>
              <a:ext uri="{FF2B5EF4-FFF2-40B4-BE49-F238E27FC236}">
                <a16:creationId xmlns:a16="http://schemas.microsoft.com/office/drawing/2014/main" id="{46F6A52F-57F1-1A06-A559-EDEADF3CA9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3c354dbc36_0_16:notes">
            <a:extLst>
              <a:ext uri="{FF2B5EF4-FFF2-40B4-BE49-F238E27FC236}">
                <a16:creationId xmlns:a16="http://schemas.microsoft.com/office/drawing/2014/main" id="{665B6793-67A0-9226-5859-9587546403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combination of two is that independent cores, can execute single instructions that operate on multiple data elements simultaneously</a:t>
            </a:r>
          </a:p>
          <a:p>
            <a:pPr marL="0" lvl="0" indent="0" algn="l" rtl="0">
              <a:spcBef>
                <a:spcPts val="0"/>
              </a:spcBef>
              <a:spcAft>
                <a:spcPts val="0"/>
              </a:spcAft>
              <a:buNone/>
            </a:pPr>
            <a:r>
              <a:rPr lang="en-US" dirty="0"/>
              <a:t>- The optimization of this approach is the goal of this paper on query processing</a:t>
            </a:r>
            <a:endParaRPr dirty="0"/>
          </a:p>
        </p:txBody>
      </p:sp>
    </p:spTree>
    <p:extLst>
      <p:ext uri="{BB962C8B-B14F-4D97-AF65-F5344CB8AC3E}">
        <p14:creationId xmlns:p14="http://schemas.microsoft.com/office/powerpoint/2010/main" val="30336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3c354dbc3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3c354dbc3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FontTx/>
              <a:buChar char="-"/>
            </a:pPr>
            <a:r>
              <a:rPr lang="en-US" dirty="0"/>
              <a:t>They tried to solve the problem of queries that depend on large amounts of data have high latency and low throughput</a:t>
            </a:r>
          </a:p>
          <a:p>
            <a:pPr marL="171450" lvl="0" indent="-171450" algn="l" rtl="0">
              <a:lnSpc>
                <a:spcPct val="115000"/>
              </a:lnSpc>
              <a:spcBef>
                <a:spcPts val="0"/>
              </a:spcBef>
              <a:spcAft>
                <a:spcPts val="0"/>
              </a:spcAft>
              <a:buFontTx/>
              <a:buChar char="-"/>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F0276EBF-2300-A0F7-6DF2-0BA1613FE87E}"/>
            </a:ext>
          </a:extLst>
        </p:cNvPr>
        <p:cNvGrpSpPr/>
        <p:nvPr/>
      </p:nvGrpSpPr>
      <p:grpSpPr>
        <a:xfrm>
          <a:off x="0" y="0"/>
          <a:ext cx="0" cy="0"/>
          <a:chOff x="0" y="0"/>
          <a:chExt cx="0" cy="0"/>
        </a:xfrm>
      </p:grpSpPr>
      <p:sp>
        <p:nvSpPr>
          <p:cNvPr id="236" name="Google Shape;236;g33c354dbc36_0_11:notes">
            <a:extLst>
              <a:ext uri="{FF2B5EF4-FFF2-40B4-BE49-F238E27FC236}">
                <a16:creationId xmlns:a16="http://schemas.microsoft.com/office/drawing/2014/main" id="{81B9F7E1-1412-AE30-CB0C-2E172DDE5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3c354dbc36_0_11:notes">
            <a:extLst>
              <a:ext uri="{FF2B5EF4-FFF2-40B4-BE49-F238E27FC236}">
                <a16:creationId xmlns:a16="http://schemas.microsoft.com/office/drawing/2014/main" id="{A7730287-E286-92F5-C239-F45CC04369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dirty="0">
                <a:solidFill>
                  <a:srgbClr val="595959"/>
                </a:solidFill>
              </a:rPr>
              <a:t>- Their goal was to develop unified parallelization approach which integrates </a:t>
            </a:r>
            <a:r>
              <a:rPr lang="en-US" sz="1800" dirty="0" err="1">
                <a:solidFill>
                  <a:srgbClr val="595959"/>
                </a:solidFill>
              </a:rPr>
              <a:t>mimd</a:t>
            </a:r>
            <a:r>
              <a:rPr lang="en-US" sz="1800" dirty="0">
                <a:solidFill>
                  <a:srgbClr val="595959"/>
                </a:solidFill>
              </a:rPr>
              <a:t> and </a:t>
            </a:r>
            <a:r>
              <a:rPr lang="en-US" sz="1800" dirty="0" err="1">
                <a:solidFill>
                  <a:srgbClr val="595959"/>
                </a:solidFill>
              </a:rPr>
              <a:t>simd</a:t>
            </a:r>
            <a:r>
              <a:rPr lang="en-US" sz="1800" dirty="0">
                <a:solidFill>
                  <a:srgbClr val="595959"/>
                </a:solidFill>
              </a:rPr>
              <a:t> to achieve high-computational power for such queries.</a:t>
            </a:r>
            <a:endParaRPr dirty="0"/>
          </a:p>
        </p:txBody>
      </p:sp>
    </p:spTree>
    <p:extLst>
      <p:ext uri="{BB962C8B-B14F-4D97-AF65-F5344CB8AC3E}">
        <p14:creationId xmlns:p14="http://schemas.microsoft.com/office/powerpoint/2010/main" val="326165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el" sz="3280" dirty="0"/>
              <a:t>Rethinking MIMD-SIMD Interplay for Analytical Query</a:t>
            </a:r>
            <a:endParaRPr sz="3280" dirty="0"/>
          </a:p>
          <a:p>
            <a:pPr marL="0" lvl="0" indent="0" algn="ctr" rtl="0">
              <a:spcBef>
                <a:spcPts val="0"/>
              </a:spcBef>
              <a:spcAft>
                <a:spcPts val="0"/>
              </a:spcAft>
              <a:buSzPts val="990"/>
              <a:buNone/>
            </a:pPr>
            <a:r>
              <a:rPr lang="el" sz="3280" dirty="0"/>
              <a:t>Processing in In-Memory Database Engines</a:t>
            </a:r>
            <a:endParaRPr sz="3280" dirty="0"/>
          </a:p>
        </p:txBody>
      </p:sp>
      <p:sp>
        <p:nvSpPr>
          <p:cNvPr id="209" name="Google Shape;209;p3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dirty="0"/>
              <a:t>A Unified Approach For Efficient Query Processing</a:t>
            </a:r>
            <a:endParaRPr dirty="0"/>
          </a:p>
        </p:txBody>
      </p:sp>
      <p:sp>
        <p:nvSpPr>
          <p:cNvPr id="2" name="TextBox 1">
            <a:extLst>
              <a:ext uri="{FF2B5EF4-FFF2-40B4-BE49-F238E27FC236}">
                <a16:creationId xmlns:a16="http://schemas.microsoft.com/office/drawing/2014/main" id="{72488921-9334-29DB-7C21-FEB9BB9F1B5B}"/>
              </a:ext>
            </a:extLst>
          </p:cNvPr>
          <p:cNvSpPr txBox="1"/>
          <p:nvPr/>
        </p:nvSpPr>
        <p:spPr>
          <a:xfrm>
            <a:off x="129540" y="4393490"/>
            <a:ext cx="2335896" cy="738664"/>
          </a:xfrm>
          <a:prstGeom prst="rect">
            <a:avLst/>
          </a:prstGeom>
          <a:noFill/>
        </p:spPr>
        <p:txBody>
          <a:bodyPr wrap="none" rtlCol="0">
            <a:spAutoFit/>
          </a:bodyPr>
          <a:lstStyle/>
          <a:p>
            <a:r>
              <a:rPr lang="en-US" dirty="0"/>
              <a:t>Presented by:</a:t>
            </a:r>
          </a:p>
          <a:p>
            <a:r>
              <a:rPr lang="en-US" dirty="0"/>
              <a:t>Stylianos Vassiliou</a:t>
            </a:r>
          </a:p>
          <a:p>
            <a:r>
              <a:rPr lang="en-US" dirty="0"/>
              <a:t>Panteleimonas Chatzimiltis</a:t>
            </a:r>
          </a:p>
        </p:txBody>
      </p:sp>
      <p:pic>
        <p:nvPicPr>
          <p:cNvPr id="4" name="Picture 3">
            <a:extLst>
              <a:ext uri="{FF2B5EF4-FFF2-40B4-BE49-F238E27FC236}">
                <a16:creationId xmlns:a16="http://schemas.microsoft.com/office/drawing/2014/main" id="{3F454D6C-CF53-98A4-AED9-679B2B36C8B4}"/>
              </a:ext>
            </a:extLst>
          </p:cNvPr>
          <p:cNvPicPr>
            <a:picLocks noChangeAspect="1"/>
          </p:cNvPicPr>
          <p:nvPr/>
        </p:nvPicPr>
        <p:blipFill>
          <a:blip r:embed="rId3"/>
          <a:stretch>
            <a:fillRect/>
          </a:stretch>
        </p:blipFill>
        <p:spPr>
          <a:xfrm>
            <a:off x="5890260" y="3958590"/>
            <a:ext cx="3200400" cy="1010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B4AF7F35-5E6C-1766-67A3-9FF9FE235C02}"/>
            </a:ext>
          </a:extLst>
        </p:cNvPr>
        <p:cNvGrpSpPr/>
        <p:nvPr/>
      </p:nvGrpSpPr>
      <p:grpSpPr>
        <a:xfrm>
          <a:off x="0" y="0"/>
          <a:ext cx="0" cy="0"/>
          <a:chOff x="0" y="0"/>
          <a:chExt cx="0" cy="0"/>
        </a:xfrm>
      </p:grpSpPr>
      <p:sp>
        <p:nvSpPr>
          <p:cNvPr id="239" name="Google Shape;239;p43">
            <a:extLst>
              <a:ext uri="{FF2B5EF4-FFF2-40B4-BE49-F238E27FC236}">
                <a16:creationId xmlns:a16="http://schemas.microsoft.com/office/drawing/2014/main" id="{7E922228-DC7B-EB02-9D2A-87736235F01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Introduction</a:t>
            </a:r>
            <a:endParaRPr/>
          </a:p>
        </p:txBody>
      </p:sp>
      <p:sp>
        <p:nvSpPr>
          <p:cNvPr id="240" name="Google Shape;240;p43">
            <a:extLst>
              <a:ext uri="{FF2B5EF4-FFF2-40B4-BE49-F238E27FC236}">
                <a16:creationId xmlns:a16="http://schemas.microsoft.com/office/drawing/2014/main" id="{4C207BA7-D74B-3027-8A18-D89AA877281A}"/>
              </a:ext>
            </a:extLst>
          </p:cNvPr>
          <p:cNvSpPr txBox="1">
            <a:spLocks noGrp="1"/>
          </p:cNvSpPr>
          <p:nvPr>
            <p:ph type="body" idx="1"/>
          </p:nvPr>
        </p:nvSpPr>
        <p:spPr>
          <a:xfrm>
            <a:off x="311700" y="1152474"/>
            <a:ext cx="8520600" cy="3625265"/>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ct val="61111"/>
              <a:buFont typeface="Arial"/>
              <a:buNone/>
            </a:pPr>
            <a:r>
              <a:rPr lang="el" b="1" dirty="0"/>
              <a:t>Problem:</a:t>
            </a:r>
            <a:endParaRPr b="1" dirty="0"/>
          </a:p>
          <a:p>
            <a:pPr marL="0" lvl="0" indent="0" algn="l" rtl="0">
              <a:spcBef>
                <a:spcPts val="0"/>
              </a:spcBef>
              <a:spcAft>
                <a:spcPts val="0"/>
              </a:spcAft>
              <a:buNone/>
            </a:pPr>
            <a:r>
              <a:rPr lang="el" dirty="0"/>
              <a:t>Processing complex queries with low latency and high throughput on large amounts of data.</a:t>
            </a:r>
            <a:endParaRPr dirty="0"/>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0"/>
              </a:spcAft>
              <a:buClr>
                <a:schemeClr val="dk1"/>
              </a:buClr>
              <a:buSzPct val="61111"/>
              <a:buFont typeface="Arial"/>
              <a:buNone/>
            </a:pPr>
            <a:r>
              <a:rPr lang="el" b="1" dirty="0"/>
              <a:t>Goal: </a:t>
            </a:r>
            <a:endParaRPr b="1" dirty="0"/>
          </a:p>
          <a:p>
            <a:pPr marL="0" lvl="0" indent="0" algn="l" rtl="0">
              <a:spcBef>
                <a:spcPts val="0"/>
              </a:spcBef>
              <a:spcAft>
                <a:spcPts val="0"/>
              </a:spcAft>
              <a:buClr>
                <a:schemeClr val="dk1"/>
              </a:buClr>
              <a:buSzPct val="61111"/>
              <a:buFont typeface="Arial"/>
              <a:buNone/>
            </a:pPr>
            <a:r>
              <a:rPr lang="el" dirty="0"/>
              <a:t>Develop a unified parallelization approach to achieve high-computational power that effectively integrates MIMD and SIMD improved performance.</a:t>
            </a:r>
            <a:endParaRPr dirty="0"/>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0"/>
              </a:spcAft>
              <a:buClr>
                <a:schemeClr val="dk1"/>
              </a:buClr>
              <a:buSzPct val="61111"/>
              <a:buFont typeface="Arial"/>
              <a:buNone/>
            </a:pPr>
            <a:r>
              <a:rPr lang="el" b="1" dirty="0"/>
              <a:t>Idea:</a:t>
            </a:r>
            <a:endParaRPr b="1" dirty="0"/>
          </a:p>
          <a:p>
            <a:pPr marL="0" lvl="0" indent="0" algn="l" rtl="0">
              <a:spcBef>
                <a:spcPts val="0"/>
              </a:spcBef>
              <a:spcAft>
                <a:spcPts val="0"/>
              </a:spcAft>
              <a:buClr>
                <a:schemeClr val="dk1"/>
              </a:buClr>
              <a:buSzPct val="61111"/>
              <a:buFont typeface="Arial"/>
              <a:buNone/>
            </a:pPr>
            <a:r>
              <a:rPr lang="en-US" dirty="0"/>
              <a:t>Utilize modern CPU support for non-contiguous SIMD memory access to enable a hybrid MIMD-SIMD parallelization strategy.</a:t>
            </a:r>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427100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4"/>
          <p:cNvPicPr preferRelativeResize="0"/>
          <p:nvPr/>
        </p:nvPicPr>
        <p:blipFill rotWithShape="1">
          <a:blip r:embed="rId3">
            <a:alphaModFix/>
          </a:blip>
          <a:srcRect t="2521" b="36561"/>
          <a:stretch/>
        </p:blipFill>
        <p:spPr>
          <a:xfrm>
            <a:off x="0" y="1227025"/>
            <a:ext cx="9144003" cy="1797725"/>
          </a:xfrm>
          <a:prstGeom prst="rect">
            <a:avLst/>
          </a:prstGeom>
          <a:noFill/>
          <a:ln>
            <a:noFill/>
          </a:ln>
        </p:spPr>
      </p:pic>
      <p:pic>
        <p:nvPicPr>
          <p:cNvPr id="246" name="Google Shape;246;p44"/>
          <p:cNvPicPr preferRelativeResize="0"/>
          <p:nvPr/>
        </p:nvPicPr>
        <p:blipFill>
          <a:blip r:embed="rId4">
            <a:alphaModFix/>
          </a:blip>
          <a:stretch>
            <a:fillRect/>
          </a:stretch>
        </p:blipFill>
        <p:spPr>
          <a:xfrm>
            <a:off x="616700" y="3407700"/>
            <a:ext cx="3018701" cy="1628776"/>
          </a:xfrm>
          <a:prstGeom prst="rect">
            <a:avLst/>
          </a:prstGeom>
          <a:noFill/>
          <a:ln>
            <a:noFill/>
          </a:ln>
        </p:spPr>
      </p:pic>
      <p:cxnSp>
        <p:nvCxnSpPr>
          <p:cNvPr id="247" name="Google Shape;247;p44"/>
          <p:cNvCxnSpPr/>
          <p:nvPr/>
        </p:nvCxnSpPr>
        <p:spPr>
          <a:xfrm>
            <a:off x="2493475" y="2724025"/>
            <a:ext cx="1096200" cy="1606200"/>
          </a:xfrm>
          <a:prstGeom prst="straightConnector1">
            <a:avLst/>
          </a:prstGeom>
          <a:noFill/>
          <a:ln w="9525" cap="flat" cmpd="sng">
            <a:solidFill>
              <a:schemeClr val="dk2"/>
            </a:solidFill>
            <a:prstDash val="solid"/>
            <a:round/>
            <a:headEnd type="none" w="med" len="med"/>
            <a:tailEnd type="none" w="med" len="med"/>
          </a:ln>
        </p:spPr>
      </p:cxnSp>
      <p:sp>
        <p:nvSpPr>
          <p:cNvPr id="248" name="Google Shape;248;p44"/>
          <p:cNvSpPr/>
          <p:nvPr/>
        </p:nvSpPr>
        <p:spPr>
          <a:xfrm>
            <a:off x="1449650" y="3081500"/>
            <a:ext cx="1676400" cy="240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9" name="Google Shape;249;p44"/>
          <p:cNvSpPr txBox="1">
            <a:spLocks noGrp="1"/>
          </p:cNvSpPr>
          <p:nvPr>
            <p:ph type="title"/>
          </p:nvPr>
        </p:nvSpPr>
        <p:spPr>
          <a:xfrm>
            <a:off x="311700" y="424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SIMD</a:t>
            </a:r>
            <a:r>
              <a:rPr lang="el" dirty="0"/>
              <a:t> and MIMD Interplay on Query Processing</a:t>
            </a:r>
            <a:endParaRPr dirty="0"/>
          </a:p>
        </p:txBody>
      </p:sp>
      <p:sp>
        <p:nvSpPr>
          <p:cNvPr id="250" name="Google Shape;250;p44"/>
          <p:cNvSpPr txBox="1"/>
          <p:nvPr/>
        </p:nvSpPr>
        <p:spPr>
          <a:xfrm>
            <a:off x="1191325" y="1433900"/>
            <a:ext cx="69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Core</a:t>
            </a:r>
            <a:r>
              <a:rPr lang="el" sz="1000" dirty="0">
                <a:solidFill>
                  <a:schemeClr val="dk1"/>
                </a:solidFill>
              </a:rPr>
              <a:t> 1</a:t>
            </a:r>
            <a:endParaRPr sz="1000" dirty="0">
              <a:solidFill>
                <a:schemeClr val="dk1"/>
              </a:solidFill>
            </a:endParaRPr>
          </a:p>
        </p:txBody>
      </p:sp>
      <p:sp>
        <p:nvSpPr>
          <p:cNvPr id="251" name="Google Shape;251;p44"/>
          <p:cNvSpPr txBox="1"/>
          <p:nvPr/>
        </p:nvSpPr>
        <p:spPr>
          <a:xfrm>
            <a:off x="3298425" y="1433900"/>
            <a:ext cx="69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Core</a:t>
            </a:r>
            <a:r>
              <a:rPr lang="el" sz="1000" dirty="0">
                <a:solidFill>
                  <a:schemeClr val="dk1"/>
                </a:solidFill>
              </a:rPr>
              <a:t> 2</a:t>
            </a:r>
            <a:endParaRPr sz="1000" dirty="0">
              <a:solidFill>
                <a:schemeClr val="dk1"/>
              </a:solidFill>
            </a:endParaRPr>
          </a:p>
        </p:txBody>
      </p:sp>
      <p:sp>
        <p:nvSpPr>
          <p:cNvPr id="252" name="Google Shape;252;p44"/>
          <p:cNvSpPr txBox="1"/>
          <p:nvPr/>
        </p:nvSpPr>
        <p:spPr>
          <a:xfrm>
            <a:off x="5405525" y="1433900"/>
            <a:ext cx="69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Core</a:t>
            </a:r>
            <a:r>
              <a:rPr lang="el" sz="1000" dirty="0">
                <a:solidFill>
                  <a:schemeClr val="dk1"/>
                </a:solidFill>
              </a:rPr>
              <a:t> 3</a:t>
            </a:r>
            <a:endParaRPr sz="1000" dirty="0">
              <a:solidFill>
                <a:schemeClr val="dk1"/>
              </a:solidFill>
            </a:endParaRPr>
          </a:p>
        </p:txBody>
      </p:sp>
      <p:sp>
        <p:nvSpPr>
          <p:cNvPr id="253" name="Google Shape;253;p44"/>
          <p:cNvSpPr txBox="1"/>
          <p:nvPr/>
        </p:nvSpPr>
        <p:spPr>
          <a:xfrm>
            <a:off x="7545625" y="1433900"/>
            <a:ext cx="692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rPr>
              <a:t>Core</a:t>
            </a:r>
            <a:r>
              <a:rPr lang="el" sz="1000" dirty="0">
                <a:solidFill>
                  <a:schemeClr val="dk1"/>
                </a:solidFill>
              </a:rPr>
              <a:t> 4</a:t>
            </a:r>
            <a:endParaRPr sz="1000" dirty="0">
              <a:solidFill>
                <a:schemeClr val="dk1"/>
              </a:solidFill>
            </a:endParaRPr>
          </a:p>
        </p:txBody>
      </p:sp>
      <p:sp>
        <p:nvSpPr>
          <p:cNvPr id="254" name="Google Shape;254;p44"/>
          <p:cNvSpPr txBox="1"/>
          <p:nvPr/>
        </p:nvSpPr>
        <p:spPr>
          <a:xfrm>
            <a:off x="1020750" y="2454675"/>
            <a:ext cx="76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000" dirty="0">
                <a:solidFill>
                  <a:schemeClr val="dk1"/>
                </a:solidFill>
              </a:rPr>
              <a:t>Column 1</a:t>
            </a:r>
            <a:endParaRPr sz="1000" dirty="0">
              <a:solidFill>
                <a:schemeClr val="dk1"/>
              </a:solidFill>
            </a:endParaRPr>
          </a:p>
        </p:txBody>
      </p:sp>
      <p:sp>
        <p:nvSpPr>
          <p:cNvPr id="255" name="Google Shape;255;p44"/>
          <p:cNvSpPr txBox="1"/>
          <p:nvPr/>
        </p:nvSpPr>
        <p:spPr>
          <a:xfrm>
            <a:off x="3156350" y="2454675"/>
            <a:ext cx="76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000" dirty="0">
                <a:solidFill>
                  <a:schemeClr val="dk1"/>
                </a:solidFill>
              </a:rPr>
              <a:t>Column 2</a:t>
            </a:r>
            <a:endParaRPr sz="1000" dirty="0">
              <a:solidFill>
                <a:schemeClr val="dk1"/>
              </a:solidFill>
            </a:endParaRPr>
          </a:p>
        </p:txBody>
      </p:sp>
      <p:sp>
        <p:nvSpPr>
          <p:cNvPr id="256" name="Google Shape;256;p44"/>
          <p:cNvSpPr txBox="1"/>
          <p:nvPr/>
        </p:nvSpPr>
        <p:spPr>
          <a:xfrm>
            <a:off x="5291950" y="2454675"/>
            <a:ext cx="76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000" dirty="0">
                <a:solidFill>
                  <a:schemeClr val="dk1"/>
                </a:solidFill>
              </a:rPr>
              <a:t>Column 3</a:t>
            </a:r>
            <a:endParaRPr sz="1000" dirty="0">
              <a:solidFill>
                <a:schemeClr val="dk1"/>
              </a:solidFill>
            </a:endParaRPr>
          </a:p>
        </p:txBody>
      </p:sp>
      <p:sp>
        <p:nvSpPr>
          <p:cNvPr id="257" name="Google Shape;257;p44"/>
          <p:cNvSpPr txBox="1"/>
          <p:nvPr/>
        </p:nvSpPr>
        <p:spPr>
          <a:xfrm>
            <a:off x="7427550" y="2454675"/>
            <a:ext cx="76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000" dirty="0">
                <a:solidFill>
                  <a:schemeClr val="dk1"/>
                </a:solidFill>
              </a:rPr>
              <a:t>Column 4</a:t>
            </a:r>
            <a:endParaRPr sz="1000" dirty="0">
              <a:solidFill>
                <a:schemeClr val="dk1"/>
              </a:solidFill>
            </a:endParaRPr>
          </a:p>
        </p:txBody>
      </p:sp>
      <p:cxnSp>
        <p:nvCxnSpPr>
          <p:cNvPr id="258" name="Google Shape;258;p44"/>
          <p:cNvCxnSpPr/>
          <p:nvPr/>
        </p:nvCxnSpPr>
        <p:spPr>
          <a:xfrm>
            <a:off x="1775425" y="3322100"/>
            <a:ext cx="207000" cy="299700"/>
          </a:xfrm>
          <a:prstGeom prst="straightConnector1">
            <a:avLst/>
          </a:prstGeom>
          <a:noFill/>
          <a:ln w="9525" cap="flat" cmpd="sng">
            <a:solidFill>
              <a:schemeClr val="dk1"/>
            </a:solidFill>
            <a:prstDash val="solid"/>
            <a:round/>
            <a:headEnd type="none" w="med" len="med"/>
            <a:tailEnd type="triangle" w="med" len="med"/>
          </a:ln>
        </p:spPr>
      </p:cxnSp>
      <p:cxnSp>
        <p:nvCxnSpPr>
          <p:cNvPr id="259" name="Google Shape;259;p44"/>
          <p:cNvCxnSpPr/>
          <p:nvPr/>
        </p:nvCxnSpPr>
        <p:spPr>
          <a:xfrm flipH="1">
            <a:off x="2584200" y="3322100"/>
            <a:ext cx="197100" cy="299700"/>
          </a:xfrm>
          <a:prstGeom prst="straightConnector1">
            <a:avLst/>
          </a:prstGeom>
          <a:noFill/>
          <a:ln w="9525" cap="flat" cmpd="sng">
            <a:solidFill>
              <a:schemeClr val="dk1"/>
            </a:solidFill>
            <a:prstDash val="solid"/>
            <a:round/>
            <a:headEnd type="none" w="med" len="med"/>
            <a:tailEnd type="triangle" w="med" len="med"/>
          </a:ln>
        </p:spPr>
      </p:cxnSp>
      <p:sp>
        <p:nvSpPr>
          <p:cNvPr id="260" name="Google Shape;260;p44"/>
          <p:cNvSpPr txBox="1"/>
          <p:nvPr/>
        </p:nvSpPr>
        <p:spPr>
          <a:xfrm>
            <a:off x="1402050" y="2985165"/>
            <a:ext cx="2199462"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800" b="1" dirty="0">
                <a:solidFill>
                  <a:schemeClr val="dk1"/>
                </a:solidFill>
              </a:rPr>
              <a:t>Vector</a:t>
            </a:r>
            <a:r>
              <a:rPr lang="en-US" sz="800" b="1" dirty="0">
                <a:solidFill>
                  <a:schemeClr val="dk1"/>
                </a:solidFill>
              </a:rPr>
              <a:t> </a:t>
            </a:r>
            <a:r>
              <a:rPr lang="en-US" sz="800" b="1" dirty="0" err="1">
                <a:solidFill>
                  <a:schemeClr val="dk1"/>
                </a:solidFill>
              </a:rPr>
              <a:t>Instr</a:t>
            </a:r>
            <a:r>
              <a:rPr lang="en-US" sz="800" b="1" dirty="0">
                <a:solidFill>
                  <a:schemeClr val="dk1"/>
                </a:solidFill>
              </a:rPr>
              <a:t> 1       </a:t>
            </a:r>
            <a:r>
              <a:rPr lang="el" sz="1700" b="1" dirty="0">
                <a:solidFill>
                  <a:schemeClr val="dk1"/>
                </a:solidFill>
              </a:rPr>
              <a:t>…  </a:t>
            </a:r>
            <a:r>
              <a:rPr lang="el" sz="800" dirty="0">
                <a:solidFill>
                  <a:schemeClr val="dk1"/>
                </a:solidFill>
              </a:rPr>
              <a:t> </a:t>
            </a:r>
            <a:r>
              <a:rPr lang="el" sz="800" b="1" dirty="0">
                <a:solidFill>
                  <a:schemeClr val="dk1"/>
                </a:solidFill>
              </a:rPr>
              <a:t>Vector </a:t>
            </a:r>
            <a:r>
              <a:rPr lang="en-US" sz="800" b="1" dirty="0" err="1">
                <a:solidFill>
                  <a:schemeClr val="dk1"/>
                </a:solidFill>
              </a:rPr>
              <a:t>Instr</a:t>
            </a:r>
            <a:r>
              <a:rPr lang="en-US" sz="800" b="1" dirty="0">
                <a:solidFill>
                  <a:schemeClr val="dk1"/>
                </a:solidFill>
              </a:rPr>
              <a:t> </a:t>
            </a:r>
            <a:r>
              <a:rPr lang="el" sz="800" b="1" dirty="0">
                <a:solidFill>
                  <a:schemeClr val="dk1"/>
                </a:solidFill>
              </a:rPr>
              <a:t>4</a:t>
            </a:r>
            <a:endParaRPr sz="800" b="1" dirty="0">
              <a:solidFill>
                <a:schemeClr val="dk1"/>
              </a:solidFill>
            </a:endParaRPr>
          </a:p>
        </p:txBody>
      </p:sp>
      <p:sp>
        <p:nvSpPr>
          <p:cNvPr id="261" name="Google Shape;261;p44"/>
          <p:cNvSpPr/>
          <p:nvPr/>
        </p:nvSpPr>
        <p:spPr>
          <a:xfrm>
            <a:off x="900800" y="4420700"/>
            <a:ext cx="176700" cy="1851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62" name="Google Shape;262;p44"/>
          <p:cNvSpPr/>
          <p:nvPr/>
        </p:nvSpPr>
        <p:spPr>
          <a:xfrm>
            <a:off x="1083750" y="4420700"/>
            <a:ext cx="176700" cy="1851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3" name="Google Shape;263;p44"/>
          <p:cNvSpPr/>
          <p:nvPr/>
        </p:nvSpPr>
        <p:spPr>
          <a:xfrm>
            <a:off x="1266700" y="4420700"/>
            <a:ext cx="176700" cy="1851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p44"/>
          <p:cNvSpPr/>
          <p:nvPr/>
        </p:nvSpPr>
        <p:spPr>
          <a:xfrm>
            <a:off x="717850" y="4420700"/>
            <a:ext cx="176700" cy="1851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65" name="Google Shape;265;p44"/>
          <p:cNvSpPr/>
          <p:nvPr/>
        </p:nvSpPr>
        <p:spPr>
          <a:xfrm>
            <a:off x="1632600" y="4420700"/>
            <a:ext cx="176700" cy="1851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66" name="Google Shape;266;p44"/>
          <p:cNvSpPr/>
          <p:nvPr/>
        </p:nvSpPr>
        <p:spPr>
          <a:xfrm>
            <a:off x="1815550" y="4420700"/>
            <a:ext cx="176700" cy="1851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7" name="Google Shape;267;p44"/>
          <p:cNvSpPr/>
          <p:nvPr/>
        </p:nvSpPr>
        <p:spPr>
          <a:xfrm>
            <a:off x="1998500" y="4420700"/>
            <a:ext cx="176700" cy="1851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44"/>
          <p:cNvSpPr/>
          <p:nvPr/>
        </p:nvSpPr>
        <p:spPr>
          <a:xfrm>
            <a:off x="1449650" y="4420700"/>
            <a:ext cx="176700" cy="1851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69" name="Google Shape;269;p44"/>
          <p:cNvSpPr/>
          <p:nvPr/>
        </p:nvSpPr>
        <p:spPr>
          <a:xfrm>
            <a:off x="2364400" y="4420700"/>
            <a:ext cx="176700" cy="1851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70" name="Google Shape;270;p44"/>
          <p:cNvSpPr/>
          <p:nvPr/>
        </p:nvSpPr>
        <p:spPr>
          <a:xfrm>
            <a:off x="2547350" y="4420700"/>
            <a:ext cx="176700" cy="1851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p44"/>
          <p:cNvSpPr/>
          <p:nvPr/>
        </p:nvSpPr>
        <p:spPr>
          <a:xfrm>
            <a:off x="2730300" y="4420700"/>
            <a:ext cx="176700" cy="1851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44"/>
          <p:cNvSpPr/>
          <p:nvPr/>
        </p:nvSpPr>
        <p:spPr>
          <a:xfrm>
            <a:off x="2181450" y="4420700"/>
            <a:ext cx="176700" cy="1851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73" name="Google Shape;273;p44"/>
          <p:cNvSpPr/>
          <p:nvPr/>
        </p:nvSpPr>
        <p:spPr>
          <a:xfrm>
            <a:off x="3089950" y="4420700"/>
            <a:ext cx="176700" cy="185100"/>
          </a:xfrm>
          <a:prstGeom prst="rect">
            <a:avLst/>
          </a:prstGeom>
          <a:solidFill>
            <a:srgbClr val="F1C23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74" name="Google Shape;274;p44"/>
          <p:cNvSpPr/>
          <p:nvPr/>
        </p:nvSpPr>
        <p:spPr>
          <a:xfrm>
            <a:off x="3272900" y="4420700"/>
            <a:ext cx="176700" cy="185100"/>
          </a:xfrm>
          <a:prstGeom prst="rect">
            <a:avLst/>
          </a:prstGeom>
          <a:solidFill>
            <a:srgbClr val="F1C23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44"/>
          <p:cNvSpPr/>
          <p:nvPr/>
        </p:nvSpPr>
        <p:spPr>
          <a:xfrm>
            <a:off x="3455850" y="4420700"/>
            <a:ext cx="176700" cy="185100"/>
          </a:xfrm>
          <a:prstGeom prst="rect">
            <a:avLst/>
          </a:prstGeom>
          <a:solidFill>
            <a:srgbClr val="F1C23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p44"/>
          <p:cNvSpPr/>
          <p:nvPr/>
        </p:nvSpPr>
        <p:spPr>
          <a:xfrm>
            <a:off x="2907000" y="4420700"/>
            <a:ext cx="176700" cy="185100"/>
          </a:xfrm>
          <a:prstGeom prst="rect">
            <a:avLst/>
          </a:prstGeom>
          <a:solidFill>
            <a:srgbClr val="F1C23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77" name="Google Shape;277;p44"/>
          <p:cNvSpPr/>
          <p:nvPr/>
        </p:nvSpPr>
        <p:spPr>
          <a:xfrm>
            <a:off x="2099317" y="3621800"/>
            <a:ext cx="185700" cy="1851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78" name="Google Shape;278;p44"/>
          <p:cNvSpPr/>
          <p:nvPr/>
        </p:nvSpPr>
        <p:spPr>
          <a:xfrm>
            <a:off x="2291610" y="3621800"/>
            <a:ext cx="185700" cy="1851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 name="Google Shape;279;p44"/>
          <p:cNvSpPr/>
          <p:nvPr/>
        </p:nvSpPr>
        <p:spPr>
          <a:xfrm>
            <a:off x="2483902" y="3621800"/>
            <a:ext cx="185700" cy="185100"/>
          </a:xfrm>
          <a:prstGeom prst="rect">
            <a:avLst/>
          </a:prstGeom>
          <a:solidFill>
            <a:srgbClr val="F1C23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0" name="Google Shape;280;p44"/>
          <p:cNvSpPr/>
          <p:nvPr/>
        </p:nvSpPr>
        <p:spPr>
          <a:xfrm>
            <a:off x="1907025" y="3621800"/>
            <a:ext cx="185700" cy="1851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81" name="Google Shape;281;p44"/>
          <p:cNvSpPr/>
          <p:nvPr/>
        </p:nvSpPr>
        <p:spPr>
          <a:xfrm>
            <a:off x="374950" y="2299650"/>
            <a:ext cx="176700" cy="1851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82" name="Google Shape;282;p44"/>
          <p:cNvSpPr/>
          <p:nvPr/>
        </p:nvSpPr>
        <p:spPr>
          <a:xfrm>
            <a:off x="906525" y="2299650"/>
            <a:ext cx="176700" cy="1851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83" name="Google Shape;283;p44"/>
          <p:cNvSpPr/>
          <p:nvPr/>
        </p:nvSpPr>
        <p:spPr>
          <a:xfrm>
            <a:off x="1438100" y="2299650"/>
            <a:ext cx="176700" cy="1851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sp>
        <p:nvSpPr>
          <p:cNvPr id="284" name="Google Shape;284;p44"/>
          <p:cNvSpPr/>
          <p:nvPr/>
        </p:nvSpPr>
        <p:spPr>
          <a:xfrm>
            <a:off x="1969675" y="2299650"/>
            <a:ext cx="176700" cy="185100"/>
          </a:xfrm>
          <a:prstGeom prst="rect">
            <a:avLst/>
          </a:prstGeom>
          <a:solidFill>
            <a:srgbClr val="F1C23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p>
        </p:txBody>
      </p:sp>
      <p:cxnSp>
        <p:nvCxnSpPr>
          <p:cNvPr id="285" name="Google Shape;285;p44"/>
          <p:cNvCxnSpPr/>
          <p:nvPr/>
        </p:nvCxnSpPr>
        <p:spPr>
          <a:xfrm>
            <a:off x="382100" y="2723888"/>
            <a:ext cx="302700" cy="1563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E867-69D8-96D0-8283-EC762A59D7A7}"/>
              </a:ext>
            </a:extLst>
          </p:cNvPr>
          <p:cNvSpPr>
            <a:spLocks noGrp="1"/>
          </p:cNvSpPr>
          <p:nvPr>
            <p:ph type="title"/>
          </p:nvPr>
        </p:nvSpPr>
        <p:spPr/>
        <p:txBody>
          <a:bodyPr>
            <a:normAutofit fontScale="90000"/>
          </a:bodyPr>
          <a:lstStyle/>
          <a:p>
            <a:r>
              <a:rPr lang="en-US" dirty="0"/>
              <a:t>DRAM and HBM memory systems</a:t>
            </a:r>
          </a:p>
        </p:txBody>
      </p:sp>
      <p:pic>
        <p:nvPicPr>
          <p:cNvPr id="6" name="Google Shape;291;p45">
            <a:extLst>
              <a:ext uri="{FF2B5EF4-FFF2-40B4-BE49-F238E27FC236}">
                <a16:creationId xmlns:a16="http://schemas.microsoft.com/office/drawing/2014/main" id="{3109C290-24FD-77B1-53AF-9AEEA5C7BE9E}"/>
              </a:ext>
            </a:extLst>
          </p:cNvPr>
          <p:cNvPicPr preferRelativeResize="0"/>
          <p:nvPr/>
        </p:nvPicPr>
        <p:blipFill>
          <a:blip r:embed="rId3">
            <a:alphaModFix/>
          </a:blip>
          <a:stretch>
            <a:fillRect/>
          </a:stretch>
        </p:blipFill>
        <p:spPr>
          <a:xfrm>
            <a:off x="1150760" y="1937855"/>
            <a:ext cx="2543621" cy="1676399"/>
          </a:xfrm>
          <a:prstGeom prst="rect">
            <a:avLst/>
          </a:prstGeom>
          <a:noFill/>
          <a:ln>
            <a:noFill/>
          </a:ln>
        </p:spPr>
      </p:pic>
      <p:sp>
        <p:nvSpPr>
          <p:cNvPr id="7" name="Google Shape;292;p45">
            <a:extLst>
              <a:ext uri="{FF2B5EF4-FFF2-40B4-BE49-F238E27FC236}">
                <a16:creationId xmlns:a16="http://schemas.microsoft.com/office/drawing/2014/main" id="{A393D1DA-1EE6-3569-0A38-2270807DF2D8}"/>
              </a:ext>
            </a:extLst>
          </p:cNvPr>
          <p:cNvSpPr txBox="1"/>
          <p:nvPr/>
        </p:nvSpPr>
        <p:spPr>
          <a:xfrm>
            <a:off x="2095973" y="2303230"/>
            <a:ext cx="997747" cy="68015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 b="1" dirty="0">
                <a:solidFill>
                  <a:schemeClr val="lt1"/>
                </a:solidFill>
              </a:rPr>
              <a:t>DRAM</a:t>
            </a:r>
            <a:endParaRPr b="1" dirty="0">
              <a:solidFill>
                <a:schemeClr val="lt1"/>
              </a:solidFill>
            </a:endParaRPr>
          </a:p>
          <a:p>
            <a:pPr marL="0" lvl="0" indent="0" algn="l" rtl="0">
              <a:lnSpc>
                <a:spcPct val="115000"/>
              </a:lnSpc>
              <a:spcBef>
                <a:spcPts val="0"/>
              </a:spcBef>
              <a:spcAft>
                <a:spcPts val="0"/>
              </a:spcAft>
              <a:buNone/>
            </a:pPr>
            <a:endParaRPr dirty="0"/>
          </a:p>
        </p:txBody>
      </p:sp>
      <p:sp>
        <p:nvSpPr>
          <p:cNvPr id="8" name="Google Shape;293;p45">
            <a:extLst>
              <a:ext uri="{FF2B5EF4-FFF2-40B4-BE49-F238E27FC236}">
                <a16:creationId xmlns:a16="http://schemas.microsoft.com/office/drawing/2014/main" id="{4B97FEB7-0A07-407D-2568-9B6D6DB941AD}"/>
              </a:ext>
            </a:extLst>
          </p:cNvPr>
          <p:cNvSpPr txBox="1"/>
          <p:nvPr/>
        </p:nvSpPr>
        <p:spPr>
          <a:xfrm>
            <a:off x="1337275" y="2158280"/>
            <a:ext cx="597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 b="1">
                <a:solidFill>
                  <a:schemeClr val="lt1"/>
                </a:solidFill>
              </a:rPr>
              <a:t>CPU</a:t>
            </a:r>
            <a:endParaRPr b="1">
              <a:solidFill>
                <a:schemeClr val="lt1"/>
              </a:solidFill>
            </a:endParaRPr>
          </a:p>
          <a:p>
            <a:pPr marL="0" lvl="0" indent="0" algn="l" rtl="0">
              <a:lnSpc>
                <a:spcPct val="115000"/>
              </a:lnSpc>
              <a:spcBef>
                <a:spcPts val="0"/>
              </a:spcBef>
              <a:spcAft>
                <a:spcPts val="0"/>
              </a:spcAft>
              <a:buClr>
                <a:srgbClr val="000000"/>
              </a:buClr>
              <a:buSzPts val="1100"/>
              <a:buFont typeface="Arial"/>
              <a:buNone/>
            </a:pPr>
            <a:endParaRPr/>
          </a:p>
        </p:txBody>
      </p:sp>
      <p:pic>
        <p:nvPicPr>
          <p:cNvPr id="9" name="Google Shape;294;p45">
            <a:extLst>
              <a:ext uri="{FF2B5EF4-FFF2-40B4-BE49-F238E27FC236}">
                <a16:creationId xmlns:a16="http://schemas.microsoft.com/office/drawing/2014/main" id="{BE199BDE-6874-D65F-155A-BD3655932981}"/>
              </a:ext>
            </a:extLst>
          </p:cNvPr>
          <p:cNvPicPr preferRelativeResize="0"/>
          <p:nvPr/>
        </p:nvPicPr>
        <p:blipFill>
          <a:blip r:embed="rId4">
            <a:alphaModFix/>
          </a:blip>
          <a:stretch>
            <a:fillRect/>
          </a:stretch>
        </p:blipFill>
        <p:spPr>
          <a:xfrm>
            <a:off x="4834688" y="1937855"/>
            <a:ext cx="2762250" cy="1657350"/>
          </a:xfrm>
          <a:prstGeom prst="rect">
            <a:avLst/>
          </a:prstGeom>
          <a:noFill/>
          <a:ln>
            <a:noFill/>
          </a:ln>
        </p:spPr>
      </p:pic>
      <p:sp>
        <p:nvSpPr>
          <p:cNvPr id="10" name="Google Shape;295;p45">
            <a:extLst>
              <a:ext uri="{FF2B5EF4-FFF2-40B4-BE49-F238E27FC236}">
                <a16:creationId xmlns:a16="http://schemas.microsoft.com/office/drawing/2014/main" id="{97FF7D6A-02BB-0CFD-6BB6-42BB40870257}"/>
              </a:ext>
            </a:extLst>
          </p:cNvPr>
          <p:cNvSpPr txBox="1"/>
          <p:nvPr/>
        </p:nvSpPr>
        <p:spPr>
          <a:xfrm>
            <a:off x="5852150" y="2293717"/>
            <a:ext cx="64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chemeClr val="lt1"/>
                </a:solidFill>
              </a:rPr>
              <a:t>CPU</a:t>
            </a:r>
            <a:endParaRPr b="1">
              <a:solidFill>
                <a:schemeClr val="lt1"/>
              </a:solidFill>
            </a:endParaRPr>
          </a:p>
        </p:txBody>
      </p:sp>
      <p:sp>
        <p:nvSpPr>
          <p:cNvPr id="11" name="Google Shape;296;p45">
            <a:extLst>
              <a:ext uri="{FF2B5EF4-FFF2-40B4-BE49-F238E27FC236}">
                <a16:creationId xmlns:a16="http://schemas.microsoft.com/office/drawing/2014/main" id="{B5D148D8-51A0-378D-00AD-CFA95FFEB2C0}"/>
              </a:ext>
            </a:extLst>
          </p:cNvPr>
          <p:cNvSpPr txBox="1"/>
          <p:nvPr/>
        </p:nvSpPr>
        <p:spPr>
          <a:xfrm>
            <a:off x="4806725" y="1858867"/>
            <a:ext cx="3000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 b="1">
                <a:solidFill>
                  <a:schemeClr val="lt1"/>
                </a:solidFill>
              </a:rPr>
              <a:t>DRAM very close to CPU: HBM</a:t>
            </a:r>
            <a:endParaRPr b="1">
              <a:solidFill>
                <a:schemeClr val="lt1"/>
              </a:solidFill>
            </a:endParaRPr>
          </a:p>
          <a:p>
            <a:pPr marL="0" lvl="0" indent="0" algn="l" rtl="0">
              <a:lnSpc>
                <a:spcPct val="115000"/>
              </a:lnSpc>
              <a:spcBef>
                <a:spcPts val="0"/>
              </a:spcBef>
              <a:spcAft>
                <a:spcPts val="0"/>
              </a:spcAft>
              <a:buNone/>
            </a:pPr>
            <a:endParaRPr/>
          </a:p>
        </p:txBody>
      </p:sp>
      <p:sp>
        <p:nvSpPr>
          <p:cNvPr id="12" name="TextBox 11">
            <a:extLst>
              <a:ext uri="{FF2B5EF4-FFF2-40B4-BE49-F238E27FC236}">
                <a16:creationId xmlns:a16="http://schemas.microsoft.com/office/drawing/2014/main" id="{EBE524C0-C5DA-A73E-DAA2-4513A3A05B1D}"/>
              </a:ext>
            </a:extLst>
          </p:cNvPr>
          <p:cNvSpPr txBox="1"/>
          <p:nvPr/>
        </p:nvSpPr>
        <p:spPr>
          <a:xfrm>
            <a:off x="4834688" y="3609868"/>
            <a:ext cx="3844322" cy="307777"/>
          </a:xfrm>
          <a:prstGeom prst="rect">
            <a:avLst/>
          </a:prstGeom>
          <a:noFill/>
        </p:spPr>
        <p:txBody>
          <a:bodyPr wrap="none" rtlCol="0">
            <a:spAutoFit/>
          </a:bodyPr>
          <a:lstStyle/>
          <a:p>
            <a:pPr marL="285750" indent="-285750">
              <a:buFontTx/>
              <a:buChar char="-"/>
            </a:pPr>
            <a:r>
              <a:rPr lang="en-US" dirty="0"/>
              <a:t>Higer bandwidth – Faster transition of data</a:t>
            </a:r>
          </a:p>
        </p:txBody>
      </p:sp>
      <p:sp>
        <p:nvSpPr>
          <p:cNvPr id="13" name="TextBox 12">
            <a:extLst>
              <a:ext uri="{FF2B5EF4-FFF2-40B4-BE49-F238E27FC236}">
                <a16:creationId xmlns:a16="http://schemas.microsoft.com/office/drawing/2014/main" id="{88328DF1-FE32-5669-5A0E-B781216EF889}"/>
              </a:ext>
            </a:extLst>
          </p:cNvPr>
          <p:cNvSpPr txBox="1"/>
          <p:nvPr/>
        </p:nvSpPr>
        <p:spPr>
          <a:xfrm>
            <a:off x="1165475" y="3621910"/>
            <a:ext cx="1717137" cy="738664"/>
          </a:xfrm>
          <a:prstGeom prst="rect">
            <a:avLst/>
          </a:prstGeom>
          <a:noFill/>
        </p:spPr>
        <p:txBody>
          <a:bodyPr wrap="none" rtlCol="0">
            <a:spAutoFit/>
          </a:bodyPr>
          <a:lstStyle/>
          <a:p>
            <a:pPr marL="285750" indent="-285750">
              <a:buFontTx/>
              <a:buChar char="-"/>
            </a:pPr>
            <a:r>
              <a:rPr lang="en-US" dirty="0"/>
              <a:t>Less bandwidth</a:t>
            </a:r>
          </a:p>
          <a:p>
            <a:pPr marL="285750" indent="-285750">
              <a:buFontTx/>
              <a:buChar char="-"/>
            </a:pPr>
            <a:r>
              <a:rPr lang="en-US" dirty="0"/>
              <a:t>Modularity</a:t>
            </a:r>
          </a:p>
          <a:p>
            <a:pPr marL="285750" indent="-285750">
              <a:buFontTx/>
              <a:buChar char="-"/>
            </a:pPr>
            <a:r>
              <a:rPr lang="en-US" dirty="0"/>
              <a:t>Scalability</a:t>
            </a:r>
          </a:p>
        </p:txBody>
      </p:sp>
    </p:spTree>
    <p:extLst>
      <p:ext uri="{BB962C8B-B14F-4D97-AF65-F5344CB8AC3E}">
        <p14:creationId xmlns:p14="http://schemas.microsoft.com/office/powerpoint/2010/main" val="277827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9285"/>
              <a:buFont typeface="Arial"/>
              <a:buNone/>
            </a:pPr>
            <a:r>
              <a:rPr lang="el"/>
              <a:t>SIMD and MIMD Interplay on Query Processing</a:t>
            </a:r>
            <a:endParaRPr/>
          </a:p>
          <a:p>
            <a:pPr marL="0" lvl="0" indent="0" algn="l" rtl="0">
              <a:lnSpc>
                <a:spcPct val="115000"/>
              </a:lnSpc>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sp>
        <p:nvSpPr>
          <p:cNvPr id="295" name="Google Shape;295;p45"/>
          <p:cNvSpPr txBox="1"/>
          <p:nvPr/>
        </p:nvSpPr>
        <p:spPr>
          <a:xfrm>
            <a:off x="6597975" y="3796750"/>
            <a:ext cx="64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chemeClr val="lt1"/>
                </a:solidFill>
              </a:rPr>
              <a:t>CPU</a:t>
            </a:r>
            <a:endParaRPr b="1">
              <a:solidFill>
                <a:schemeClr val="lt1"/>
              </a:solidFill>
            </a:endParaRPr>
          </a:p>
        </p:txBody>
      </p:sp>
      <p:sp>
        <p:nvSpPr>
          <p:cNvPr id="296" name="Google Shape;296;p45"/>
          <p:cNvSpPr txBox="1"/>
          <p:nvPr/>
        </p:nvSpPr>
        <p:spPr>
          <a:xfrm>
            <a:off x="5552550" y="3361900"/>
            <a:ext cx="3000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 b="1">
                <a:solidFill>
                  <a:schemeClr val="lt1"/>
                </a:solidFill>
              </a:rPr>
              <a:t>DRAM very close to CPU: HBM</a:t>
            </a:r>
            <a:endParaRPr b="1">
              <a:solidFill>
                <a:schemeClr val="lt1"/>
              </a:solidFill>
            </a:endParaRPr>
          </a:p>
          <a:p>
            <a:pPr marL="0" lvl="0" indent="0" algn="l" rtl="0">
              <a:lnSpc>
                <a:spcPct val="115000"/>
              </a:lnSpc>
              <a:spcBef>
                <a:spcPts val="0"/>
              </a:spcBef>
              <a:spcAft>
                <a:spcPts val="0"/>
              </a:spcAft>
              <a:buNone/>
            </a:pPr>
            <a:endParaRPr/>
          </a:p>
        </p:txBody>
      </p:sp>
      <p:pic>
        <p:nvPicPr>
          <p:cNvPr id="297" name="Google Shape;297;p45"/>
          <p:cNvPicPr preferRelativeResize="0"/>
          <p:nvPr/>
        </p:nvPicPr>
        <p:blipFill>
          <a:blip r:embed="rId3">
            <a:alphaModFix/>
          </a:blip>
          <a:stretch>
            <a:fillRect/>
          </a:stretch>
        </p:blipFill>
        <p:spPr>
          <a:xfrm>
            <a:off x="591450" y="1630835"/>
            <a:ext cx="8020526" cy="23066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9285"/>
              <a:buFont typeface="Arial"/>
              <a:buNone/>
            </a:pPr>
            <a:r>
              <a:rPr lang="el"/>
              <a:t>Linear and Gather(Strided) Access Patterns</a:t>
            </a:r>
            <a:endParaRPr/>
          </a:p>
          <a:p>
            <a:pPr marL="0" lvl="0" indent="0" algn="l" rtl="0">
              <a:lnSpc>
                <a:spcPct val="115000"/>
              </a:lnSpc>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pic>
        <p:nvPicPr>
          <p:cNvPr id="303" name="Google Shape;303;p46"/>
          <p:cNvPicPr preferRelativeResize="0"/>
          <p:nvPr/>
        </p:nvPicPr>
        <p:blipFill>
          <a:blip r:embed="rId3">
            <a:alphaModFix/>
          </a:blip>
          <a:stretch>
            <a:fillRect/>
          </a:stretch>
        </p:blipFill>
        <p:spPr>
          <a:xfrm>
            <a:off x="1672438" y="1314006"/>
            <a:ext cx="5799122" cy="1605519"/>
          </a:xfrm>
          <a:prstGeom prst="rect">
            <a:avLst/>
          </a:prstGeom>
          <a:noFill/>
          <a:ln>
            <a:noFill/>
          </a:ln>
        </p:spPr>
      </p:pic>
      <p:pic>
        <p:nvPicPr>
          <p:cNvPr id="304" name="Google Shape;304;p46"/>
          <p:cNvPicPr preferRelativeResize="0"/>
          <p:nvPr/>
        </p:nvPicPr>
        <p:blipFill>
          <a:blip r:embed="rId4">
            <a:alphaModFix/>
          </a:blip>
          <a:stretch>
            <a:fillRect/>
          </a:stretch>
        </p:blipFill>
        <p:spPr>
          <a:xfrm>
            <a:off x="152400" y="3019400"/>
            <a:ext cx="8839204" cy="2805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311700" y="445025"/>
            <a:ext cx="88959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9285"/>
              <a:buFont typeface="Arial"/>
              <a:buNone/>
            </a:pPr>
            <a:r>
              <a:rPr lang="el"/>
              <a:t>Linear vs. Gather Data Accesses</a:t>
            </a:r>
            <a:endParaRPr/>
          </a:p>
          <a:p>
            <a:pPr marL="0" lvl="0" indent="0" algn="l" rtl="0">
              <a:lnSpc>
                <a:spcPct val="115000"/>
              </a:lnSpc>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pic>
        <p:nvPicPr>
          <p:cNvPr id="310" name="Google Shape;310;p47"/>
          <p:cNvPicPr preferRelativeResize="0"/>
          <p:nvPr/>
        </p:nvPicPr>
        <p:blipFill>
          <a:blip r:embed="rId3">
            <a:alphaModFix/>
          </a:blip>
          <a:stretch>
            <a:fillRect/>
          </a:stretch>
        </p:blipFill>
        <p:spPr>
          <a:xfrm>
            <a:off x="152400" y="1170125"/>
            <a:ext cx="8839204" cy="27838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Column store Linear vs Gather Data Accesses</a:t>
            </a:r>
            <a:endParaRPr/>
          </a:p>
        </p:txBody>
      </p:sp>
      <p:pic>
        <p:nvPicPr>
          <p:cNvPr id="316" name="Google Shape;316;p48"/>
          <p:cNvPicPr preferRelativeResize="0"/>
          <p:nvPr/>
        </p:nvPicPr>
        <p:blipFill>
          <a:blip r:embed="rId3">
            <a:alphaModFix/>
          </a:blip>
          <a:stretch>
            <a:fillRect/>
          </a:stretch>
        </p:blipFill>
        <p:spPr>
          <a:xfrm>
            <a:off x="120900" y="1736075"/>
            <a:ext cx="8839204" cy="2710459"/>
          </a:xfrm>
          <a:prstGeom prst="rect">
            <a:avLst/>
          </a:prstGeom>
          <a:noFill/>
          <a:ln>
            <a:noFill/>
          </a:ln>
        </p:spPr>
      </p:pic>
      <p:sp>
        <p:nvSpPr>
          <p:cNvPr id="317" name="Google Shape;317;p48"/>
          <p:cNvSpPr txBox="1"/>
          <p:nvPr/>
        </p:nvSpPr>
        <p:spPr>
          <a:xfrm>
            <a:off x="377875" y="1263750"/>
            <a:ext cx="3000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 b="1"/>
              <a:t>*DSM = Column store</a:t>
            </a:r>
            <a:endParaRPr b="1"/>
          </a:p>
          <a:p>
            <a:pPr marL="0" lvl="0" indent="0" algn="l" rtl="0">
              <a:lnSpc>
                <a:spcPct val="115000"/>
              </a:lnSpc>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SIMD Linear vs. SIMD Gather Cache Utilization</a:t>
            </a:r>
            <a:endParaRPr/>
          </a:p>
        </p:txBody>
      </p:sp>
      <p:pic>
        <p:nvPicPr>
          <p:cNvPr id="323" name="Google Shape;323;p49"/>
          <p:cNvPicPr preferRelativeResize="0"/>
          <p:nvPr/>
        </p:nvPicPr>
        <p:blipFill>
          <a:blip r:embed="rId3">
            <a:alphaModFix/>
          </a:blip>
          <a:stretch>
            <a:fillRect/>
          </a:stretch>
        </p:blipFill>
        <p:spPr>
          <a:xfrm>
            <a:off x="723100" y="1017725"/>
            <a:ext cx="7013028" cy="3944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DSM (Column Store) linear vs NSM (Row Store) gather</a:t>
            </a:r>
            <a:endParaRPr/>
          </a:p>
        </p:txBody>
      </p:sp>
      <p:pic>
        <p:nvPicPr>
          <p:cNvPr id="329" name="Google Shape;329;p50"/>
          <p:cNvPicPr preferRelativeResize="0"/>
          <p:nvPr/>
        </p:nvPicPr>
        <p:blipFill>
          <a:blip r:embed="rId3">
            <a:alphaModFix/>
          </a:blip>
          <a:stretch>
            <a:fillRect/>
          </a:stretch>
        </p:blipFill>
        <p:spPr>
          <a:xfrm>
            <a:off x="152400" y="1304863"/>
            <a:ext cx="8839198" cy="2533774"/>
          </a:xfrm>
          <a:prstGeom prst="rect">
            <a:avLst/>
          </a:prstGeom>
          <a:noFill/>
          <a:ln>
            <a:noFill/>
          </a:ln>
        </p:spPr>
      </p:pic>
      <p:sp>
        <p:nvSpPr>
          <p:cNvPr id="330" name="Google Shape;330;p50"/>
          <p:cNvSpPr txBox="1"/>
          <p:nvPr/>
        </p:nvSpPr>
        <p:spPr>
          <a:xfrm>
            <a:off x="346050" y="4125775"/>
            <a:ext cx="84519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 b="1"/>
              <a:t>NSM performance is better due to misaligned memory accesses, adjusting partition sizes improves performance, making nsm better than dsm</a:t>
            </a:r>
            <a:endParaRPr b="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NSM vs. DSM</a:t>
            </a:r>
            <a:endParaRPr/>
          </a:p>
        </p:txBody>
      </p:sp>
      <p:pic>
        <p:nvPicPr>
          <p:cNvPr id="336" name="Google Shape;336;p51"/>
          <p:cNvPicPr preferRelativeResize="0"/>
          <p:nvPr/>
        </p:nvPicPr>
        <p:blipFill>
          <a:blip r:embed="rId3">
            <a:alphaModFix/>
          </a:blip>
          <a:stretch>
            <a:fillRect/>
          </a:stretch>
        </p:blipFill>
        <p:spPr>
          <a:xfrm>
            <a:off x="2334125" y="1017725"/>
            <a:ext cx="6435449" cy="3209850"/>
          </a:xfrm>
          <a:prstGeom prst="rect">
            <a:avLst/>
          </a:prstGeom>
          <a:noFill/>
          <a:ln>
            <a:noFill/>
          </a:ln>
        </p:spPr>
      </p:pic>
      <p:pic>
        <p:nvPicPr>
          <p:cNvPr id="7" name="Picture 6">
            <a:extLst>
              <a:ext uri="{FF2B5EF4-FFF2-40B4-BE49-F238E27FC236}">
                <a16:creationId xmlns:a16="http://schemas.microsoft.com/office/drawing/2014/main" id="{CA91F862-C159-7645-B118-E6A76F185F12}"/>
              </a:ext>
            </a:extLst>
          </p:cNvPr>
          <p:cNvPicPr>
            <a:picLocks noChangeAspect="1"/>
          </p:cNvPicPr>
          <p:nvPr/>
        </p:nvPicPr>
        <p:blipFill>
          <a:blip r:embed="rId4"/>
          <a:stretch>
            <a:fillRect/>
          </a:stretch>
        </p:blipFill>
        <p:spPr>
          <a:xfrm>
            <a:off x="449580" y="1111579"/>
            <a:ext cx="7772400" cy="39566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Presentation Overview</a:t>
            </a:r>
            <a:endParaRPr/>
          </a:p>
        </p:txBody>
      </p:sp>
      <p:sp>
        <p:nvSpPr>
          <p:cNvPr id="234" name="Google Shape;234;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dirty="0"/>
              <a:t>Necessary background</a:t>
            </a:r>
          </a:p>
          <a:p>
            <a:pPr lvl="1" indent="-342900">
              <a:buSzPts val="1800"/>
              <a:buChar char="●"/>
            </a:pPr>
            <a:r>
              <a:rPr lang="en-US" dirty="0"/>
              <a:t>SIMD</a:t>
            </a:r>
          </a:p>
          <a:p>
            <a:pPr lvl="1" indent="-342900">
              <a:buSzPts val="1800"/>
              <a:buChar char="●"/>
            </a:pPr>
            <a:r>
              <a:rPr lang="en-US" dirty="0"/>
              <a:t>MIMD</a:t>
            </a:r>
          </a:p>
          <a:p>
            <a:r>
              <a:rPr lang="en-US" dirty="0"/>
              <a:t>Introduction</a:t>
            </a:r>
          </a:p>
          <a:p>
            <a:r>
              <a:rPr lang="en-US" dirty="0"/>
              <a:t>Case Study</a:t>
            </a:r>
          </a:p>
          <a:p>
            <a:r>
              <a:rPr lang="en-US" dirty="0"/>
              <a:t>Conclusion</a:t>
            </a:r>
          </a:p>
          <a:p>
            <a:r>
              <a:rPr lang="en-US" dirty="0"/>
              <a:t>Q/A</a:t>
            </a:r>
          </a:p>
          <a:p>
            <a:endParaRPr lang="en-US" dirty="0"/>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Conclusion</a:t>
            </a:r>
            <a:endParaRPr/>
          </a:p>
        </p:txBody>
      </p:sp>
      <p:sp>
        <p:nvSpPr>
          <p:cNvPr id="403" name="Google Shape;403;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t>Modern CPUs benefit from combined MIMD-SIMD execution</a:t>
            </a:r>
            <a:r>
              <a:rPr lang="en-US" dirty="0"/>
              <a:t>.</a:t>
            </a:r>
          </a:p>
          <a:p>
            <a:pPr marL="0" lvl="0" indent="0" algn="l" rtl="0">
              <a:spcBef>
                <a:spcPts val="0"/>
              </a:spcBef>
              <a:spcAft>
                <a:spcPts val="0"/>
              </a:spcAft>
              <a:buNone/>
            </a:pPr>
            <a:r>
              <a:rPr lang="en-US" dirty="0"/>
              <a:t>A good memory access pattern can significantly improve performance.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l"/>
              <a:t>Q&amp;A</a:t>
            </a:r>
            <a:endParaRPr/>
          </a:p>
        </p:txBody>
      </p:sp>
      <p:sp>
        <p:nvSpPr>
          <p:cNvPr id="187" name="Google Shape;187;p35"/>
          <p:cNvSpPr txBox="1">
            <a:spLocks noGrp="1"/>
          </p:cNvSpPr>
          <p:nvPr>
            <p:ph type="body" idx="1"/>
          </p:nvPr>
        </p:nvSpPr>
        <p:spPr>
          <a:xfrm>
            <a:off x="311700" y="20668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l" dirty="0"/>
              <a:t>Thank you for your attention!</a:t>
            </a:r>
            <a:endParaRPr dirty="0"/>
          </a:p>
          <a:p>
            <a:pPr marL="0" lvl="0" indent="0" algn="ctr" rtl="0">
              <a:spcBef>
                <a:spcPts val="1200"/>
              </a:spcBef>
              <a:spcAft>
                <a:spcPts val="1200"/>
              </a:spcAft>
              <a:buNone/>
            </a:pPr>
            <a:r>
              <a:rPr lang="el" dirty="0"/>
              <a:t>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Data-Level Parallelism (SIMD) </a:t>
            </a:r>
            <a:endParaRPr/>
          </a:p>
          <a:p>
            <a:pPr marL="0" lvl="0" indent="0" algn="l" rtl="0">
              <a:spcBef>
                <a:spcPts val="0"/>
              </a:spcBef>
              <a:spcAft>
                <a:spcPts val="0"/>
              </a:spcAft>
              <a:buNone/>
            </a:pPr>
            <a:endParaRPr/>
          </a:p>
        </p:txBody>
      </p:sp>
      <p:pic>
        <p:nvPicPr>
          <p:cNvPr id="215" name="Google Shape;215;p39"/>
          <p:cNvPicPr preferRelativeResize="0"/>
          <p:nvPr/>
        </p:nvPicPr>
        <p:blipFill>
          <a:blip r:embed="rId3">
            <a:alphaModFix/>
          </a:blip>
          <a:stretch>
            <a:fillRect/>
          </a:stretch>
        </p:blipFill>
        <p:spPr>
          <a:xfrm>
            <a:off x="1183638" y="1403252"/>
            <a:ext cx="6776726" cy="2892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Thread-Level Parallelism (MIMD)</a:t>
            </a:r>
            <a:endParaRPr/>
          </a:p>
          <a:p>
            <a:pPr marL="0" lvl="0" indent="0" algn="l" rtl="0">
              <a:spcBef>
                <a:spcPts val="0"/>
              </a:spcBef>
              <a:spcAft>
                <a:spcPts val="0"/>
              </a:spcAft>
              <a:buNone/>
            </a:pPr>
            <a:endParaRPr/>
          </a:p>
        </p:txBody>
      </p:sp>
      <p:pic>
        <p:nvPicPr>
          <p:cNvPr id="221" name="Google Shape;221;p40"/>
          <p:cNvPicPr preferRelativeResize="0"/>
          <p:nvPr/>
        </p:nvPicPr>
        <p:blipFill>
          <a:blip r:embed="rId3">
            <a:alphaModFix/>
          </a:blip>
          <a:stretch>
            <a:fillRect/>
          </a:stretch>
        </p:blipFill>
        <p:spPr>
          <a:xfrm>
            <a:off x="1090975" y="1017722"/>
            <a:ext cx="5909901" cy="3793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9285"/>
              <a:buFont typeface="Arial"/>
              <a:buNone/>
            </a:pPr>
            <a:r>
              <a:rPr lang="el"/>
              <a:t>Parallelism: Unlocking High-Computational Power</a:t>
            </a:r>
            <a:endParaRPr/>
          </a:p>
        </p:txBody>
      </p:sp>
      <p:pic>
        <p:nvPicPr>
          <p:cNvPr id="227" name="Google Shape;227;p41"/>
          <p:cNvPicPr preferRelativeResize="0"/>
          <p:nvPr/>
        </p:nvPicPr>
        <p:blipFill>
          <a:blip r:embed="rId3">
            <a:alphaModFix/>
          </a:blip>
          <a:srcRect b="73123"/>
          <a:stretch/>
        </p:blipFill>
        <p:spPr>
          <a:xfrm>
            <a:off x="2881925" y="972351"/>
            <a:ext cx="6147775" cy="1008850"/>
          </a:xfrm>
          <a:prstGeom prst="rect">
            <a:avLst/>
          </a:prstGeom>
          <a:noFill/>
          <a:ln>
            <a:noFill/>
          </a:ln>
        </p:spPr>
      </p:pic>
      <p:sp>
        <p:nvSpPr>
          <p:cNvPr id="228" name="Google Shape;228;p41"/>
          <p:cNvSpPr txBox="1">
            <a:spLocks noGrp="1"/>
          </p:cNvSpPr>
          <p:nvPr>
            <p:ph type="body" idx="1"/>
          </p:nvPr>
        </p:nvSpPr>
        <p:spPr>
          <a:xfrm>
            <a:off x="92750" y="1494200"/>
            <a:ext cx="3136200" cy="286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b="1" dirty="0"/>
              <a:t>SIMD</a:t>
            </a:r>
            <a:r>
              <a:rPr lang="el" dirty="0"/>
              <a:t>: </a:t>
            </a:r>
            <a:r>
              <a:rPr lang="el" sz="1600" dirty="0"/>
              <a:t>A </a:t>
            </a:r>
            <a:r>
              <a:rPr lang="el" sz="1600" u="sng" dirty="0">
                <a:solidFill>
                  <a:srgbClr val="0000FF"/>
                </a:solidFill>
              </a:rPr>
              <a:t>single instruction</a:t>
            </a:r>
            <a:r>
              <a:rPr lang="el" sz="1600" dirty="0"/>
              <a:t> operates </a:t>
            </a:r>
            <a:r>
              <a:rPr lang="el" sz="1600" u="sng" dirty="0">
                <a:solidFill>
                  <a:srgbClr val="0000FF"/>
                </a:solidFill>
              </a:rPr>
              <a:t>on multiple data</a:t>
            </a:r>
            <a:r>
              <a:rPr lang="el" sz="1600" dirty="0"/>
              <a:t> elements simultaneously.</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BE748F50-5084-4134-853C-5478B420788F}"/>
            </a:ext>
          </a:extLst>
        </p:cNvPr>
        <p:cNvGrpSpPr/>
        <p:nvPr/>
      </p:nvGrpSpPr>
      <p:grpSpPr>
        <a:xfrm>
          <a:off x="0" y="0"/>
          <a:ext cx="0" cy="0"/>
          <a:chOff x="0" y="0"/>
          <a:chExt cx="0" cy="0"/>
        </a:xfrm>
      </p:grpSpPr>
      <p:sp>
        <p:nvSpPr>
          <p:cNvPr id="226" name="Google Shape;226;p41">
            <a:extLst>
              <a:ext uri="{FF2B5EF4-FFF2-40B4-BE49-F238E27FC236}">
                <a16:creationId xmlns:a16="http://schemas.microsoft.com/office/drawing/2014/main" id="{40C91FA2-17A0-D559-0723-DA0418B2451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9285"/>
              <a:buFont typeface="Arial"/>
              <a:buNone/>
            </a:pPr>
            <a:r>
              <a:rPr lang="el"/>
              <a:t>Parallelism: Unlocking High-Computational Power</a:t>
            </a:r>
            <a:endParaRPr/>
          </a:p>
        </p:txBody>
      </p:sp>
      <p:pic>
        <p:nvPicPr>
          <p:cNvPr id="227" name="Google Shape;227;p41">
            <a:extLst>
              <a:ext uri="{FF2B5EF4-FFF2-40B4-BE49-F238E27FC236}">
                <a16:creationId xmlns:a16="http://schemas.microsoft.com/office/drawing/2014/main" id="{7EB9A42B-3954-EDAE-E78B-DC662AF2D6FC}"/>
              </a:ext>
            </a:extLst>
          </p:cNvPr>
          <p:cNvPicPr preferRelativeResize="0"/>
          <p:nvPr/>
        </p:nvPicPr>
        <p:blipFill>
          <a:blip r:embed="rId3">
            <a:alphaModFix/>
          </a:blip>
          <a:srcRect b="37191"/>
          <a:stretch/>
        </p:blipFill>
        <p:spPr>
          <a:xfrm>
            <a:off x="2881925" y="972351"/>
            <a:ext cx="6147775" cy="2357590"/>
          </a:xfrm>
          <a:prstGeom prst="rect">
            <a:avLst/>
          </a:prstGeom>
          <a:noFill/>
          <a:ln>
            <a:noFill/>
          </a:ln>
        </p:spPr>
      </p:pic>
      <p:sp>
        <p:nvSpPr>
          <p:cNvPr id="228" name="Google Shape;228;p41">
            <a:extLst>
              <a:ext uri="{FF2B5EF4-FFF2-40B4-BE49-F238E27FC236}">
                <a16:creationId xmlns:a16="http://schemas.microsoft.com/office/drawing/2014/main" id="{E5AFD0D3-BA38-45DE-397B-4FDAA5325AF6}"/>
              </a:ext>
            </a:extLst>
          </p:cNvPr>
          <p:cNvSpPr txBox="1">
            <a:spLocks noGrp="1"/>
          </p:cNvSpPr>
          <p:nvPr>
            <p:ph type="body" idx="1"/>
          </p:nvPr>
        </p:nvSpPr>
        <p:spPr>
          <a:xfrm>
            <a:off x="92750" y="1494200"/>
            <a:ext cx="3136200" cy="286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b="1" dirty="0"/>
              <a:t>SIMD</a:t>
            </a:r>
            <a:r>
              <a:rPr lang="el" dirty="0"/>
              <a:t>: </a:t>
            </a:r>
            <a:r>
              <a:rPr lang="el" sz="1600" dirty="0"/>
              <a:t>A </a:t>
            </a:r>
            <a:r>
              <a:rPr lang="el" sz="1600" u="sng" dirty="0">
                <a:solidFill>
                  <a:srgbClr val="0000FF"/>
                </a:solidFill>
              </a:rPr>
              <a:t>single instruction</a:t>
            </a:r>
            <a:r>
              <a:rPr lang="el" sz="1600" dirty="0"/>
              <a:t> operates </a:t>
            </a:r>
            <a:r>
              <a:rPr lang="el" sz="1600" u="sng" dirty="0">
                <a:solidFill>
                  <a:srgbClr val="0000FF"/>
                </a:solidFill>
              </a:rPr>
              <a:t>on multiple data</a:t>
            </a:r>
            <a:r>
              <a:rPr lang="el" sz="1600" dirty="0"/>
              <a:t> elements simultaneously.</a:t>
            </a:r>
            <a:endParaRPr sz="1600" dirty="0"/>
          </a:p>
          <a:p>
            <a:pPr marL="0" lvl="0" indent="0" algn="l" rtl="0">
              <a:spcBef>
                <a:spcPts val="1200"/>
              </a:spcBef>
              <a:spcAft>
                <a:spcPts val="0"/>
              </a:spcAft>
              <a:buNone/>
            </a:pPr>
            <a:r>
              <a:rPr lang="el" sz="1600" b="1" dirty="0"/>
              <a:t>MIMD</a:t>
            </a:r>
            <a:r>
              <a:rPr lang="el" sz="1600" dirty="0"/>
              <a:t>: </a:t>
            </a:r>
            <a:r>
              <a:rPr lang="el" sz="1600" u="sng" dirty="0">
                <a:solidFill>
                  <a:srgbClr val="FF0000"/>
                </a:solidFill>
              </a:rPr>
              <a:t>Independent </a:t>
            </a:r>
            <a:r>
              <a:rPr lang="en-US" sz="1600" u="sng" dirty="0">
                <a:solidFill>
                  <a:srgbClr val="FF0000"/>
                </a:solidFill>
              </a:rPr>
              <a:t>cores</a:t>
            </a:r>
            <a:r>
              <a:rPr lang="el" sz="1600" dirty="0"/>
              <a:t>, execute different instructions to </a:t>
            </a:r>
            <a:r>
              <a:rPr lang="el" sz="1600" u="sng" dirty="0">
                <a:solidFill>
                  <a:srgbClr val="FF0000"/>
                </a:solidFill>
              </a:rPr>
              <a:t>different dat</a:t>
            </a:r>
            <a:r>
              <a:rPr lang="en-US" sz="1600" u="sng" dirty="0">
                <a:solidFill>
                  <a:srgbClr val="FF0000"/>
                </a:solidFill>
              </a:rPr>
              <a:t>a</a:t>
            </a:r>
            <a:endParaRPr sz="1600" u="sng" dirty="0">
              <a:solidFill>
                <a:srgbClr val="FF0000"/>
              </a:solidFill>
            </a:endParaRPr>
          </a:p>
        </p:txBody>
      </p:sp>
    </p:spTree>
    <p:extLst>
      <p:ext uri="{BB962C8B-B14F-4D97-AF65-F5344CB8AC3E}">
        <p14:creationId xmlns:p14="http://schemas.microsoft.com/office/powerpoint/2010/main" val="425924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73EC2A61-A415-E776-FBB3-9408BB1ED6B6}"/>
            </a:ext>
          </a:extLst>
        </p:cNvPr>
        <p:cNvGrpSpPr/>
        <p:nvPr/>
      </p:nvGrpSpPr>
      <p:grpSpPr>
        <a:xfrm>
          <a:off x="0" y="0"/>
          <a:ext cx="0" cy="0"/>
          <a:chOff x="0" y="0"/>
          <a:chExt cx="0" cy="0"/>
        </a:xfrm>
      </p:grpSpPr>
      <p:sp>
        <p:nvSpPr>
          <p:cNvPr id="226" name="Google Shape;226;p41">
            <a:extLst>
              <a:ext uri="{FF2B5EF4-FFF2-40B4-BE49-F238E27FC236}">
                <a16:creationId xmlns:a16="http://schemas.microsoft.com/office/drawing/2014/main" id="{94F1626E-395D-A954-42ED-A31C4E306FC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39285"/>
              <a:buFont typeface="Arial"/>
              <a:buNone/>
            </a:pPr>
            <a:r>
              <a:rPr lang="el"/>
              <a:t>Parallelism: Unlocking High-Computational Power</a:t>
            </a:r>
            <a:endParaRPr/>
          </a:p>
        </p:txBody>
      </p:sp>
      <p:pic>
        <p:nvPicPr>
          <p:cNvPr id="227" name="Google Shape;227;p41">
            <a:extLst>
              <a:ext uri="{FF2B5EF4-FFF2-40B4-BE49-F238E27FC236}">
                <a16:creationId xmlns:a16="http://schemas.microsoft.com/office/drawing/2014/main" id="{59797536-F381-7927-AD07-F04C34CBCAC3}"/>
              </a:ext>
            </a:extLst>
          </p:cNvPr>
          <p:cNvPicPr preferRelativeResize="0"/>
          <p:nvPr/>
        </p:nvPicPr>
        <p:blipFill>
          <a:blip r:embed="rId3">
            <a:alphaModFix/>
          </a:blip>
          <a:stretch>
            <a:fillRect/>
          </a:stretch>
        </p:blipFill>
        <p:spPr>
          <a:xfrm>
            <a:off x="2881925" y="972350"/>
            <a:ext cx="6147775" cy="3753599"/>
          </a:xfrm>
          <a:prstGeom prst="rect">
            <a:avLst/>
          </a:prstGeom>
          <a:noFill/>
          <a:ln>
            <a:noFill/>
          </a:ln>
        </p:spPr>
      </p:pic>
      <p:sp>
        <p:nvSpPr>
          <p:cNvPr id="228" name="Google Shape;228;p41">
            <a:extLst>
              <a:ext uri="{FF2B5EF4-FFF2-40B4-BE49-F238E27FC236}">
                <a16:creationId xmlns:a16="http://schemas.microsoft.com/office/drawing/2014/main" id="{D553CE44-69F0-022A-EF95-81DE4F00E7AA}"/>
              </a:ext>
            </a:extLst>
          </p:cNvPr>
          <p:cNvSpPr txBox="1">
            <a:spLocks noGrp="1"/>
          </p:cNvSpPr>
          <p:nvPr>
            <p:ph type="body" idx="1"/>
          </p:nvPr>
        </p:nvSpPr>
        <p:spPr>
          <a:xfrm>
            <a:off x="92750" y="1494200"/>
            <a:ext cx="3136200" cy="352738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l" b="1" dirty="0"/>
              <a:t>SIMD</a:t>
            </a:r>
            <a:r>
              <a:rPr lang="el" dirty="0"/>
              <a:t>: </a:t>
            </a:r>
            <a:r>
              <a:rPr lang="el" sz="1600" dirty="0"/>
              <a:t>A </a:t>
            </a:r>
            <a:r>
              <a:rPr lang="el" sz="1600" u="sng" dirty="0">
                <a:solidFill>
                  <a:srgbClr val="0000FF"/>
                </a:solidFill>
              </a:rPr>
              <a:t>single instruction</a:t>
            </a:r>
            <a:r>
              <a:rPr lang="el" sz="1600" dirty="0"/>
              <a:t> operates </a:t>
            </a:r>
            <a:r>
              <a:rPr lang="el" sz="1600" u="sng" dirty="0">
                <a:solidFill>
                  <a:srgbClr val="0000FF"/>
                </a:solidFill>
              </a:rPr>
              <a:t>on multiple data</a:t>
            </a:r>
            <a:r>
              <a:rPr lang="el" sz="1600" dirty="0"/>
              <a:t> elements simultaneously.</a:t>
            </a:r>
            <a:endParaRPr sz="1600" dirty="0"/>
          </a:p>
          <a:p>
            <a:pPr marL="0" lvl="0" indent="0" algn="l" rtl="0">
              <a:spcBef>
                <a:spcPts val="1200"/>
              </a:spcBef>
              <a:spcAft>
                <a:spcPts val="0"/>
              </a:spcAft>
              <a:buNone/>
            </a:pPr>
            <a:r>
              <a:rPr lang="el" sz="1600" b="1" dirty="0"/>
              <a:t>MIMD</a:t>
            </a:r>
            <a:r>
              <a:rPr lang="el" sz="1600" dirty="0"/>
              <a:t>: </a:t>
            </a:r>
            <a:r>
              <a:rPr lang="el" sz="1600" u="sng" dirty="0">
                <a:solidFill>
                  <a:srgbClr val="FF0000"/>
                </a:solidFill>
              </a:rPr>
              <a:t>Independent threads</a:t>
            </a:r>
            <a:r>
              <a:rPr lang="el" sz="1600" dirty="0"/>
              <a:t>, execute different instructions to </a:t>
            </a:r>
            <a:r>
              <a:rPr lang="el" sz="1600" u="sng" dirty="0">
                <a:solidFill>
                  <a:srgbClr val="FF0000"/>
                </a:solidFill>
              </a:rPr>
              <a:t>different data</a:t>
            </a:r>
            <a:endParaRPr sz="1600" u="sng" dirty="0">
              <a:solidFill>
                <a:srgbClr val="FF0000"/>
              </a:solidFill>
            </a:endParaRPr>
          </a:p>
          <a:p>
            <a:pPr marL="0" lvl="0" indent="0" algn="l" rtl="0">
              <a:spcBef>
                <a:spcPts val="1200"/>
              </a:spcBef>
              <a:spcAft>
                <a:spcPts val="1200"/>
              </a:spcAft>
              <a:buNone/>
            </a:pPr>
            <a:r>
              <a:rPr lang="el" sz="1600" b="1" dirty="0"/>
              <a:t>SIMD + MIMD</a:t>
            </a:r>
            <a:r>
              <a:rPr lang="el" sz="1600" dirty="0"/>
              <a:t>: </a:t>
            </a:r>
            <a:r>
              <a:rPr lang="el" sz="1600" u="sng" dirty="0">
                <a:solidFill>
                  <a:srgbClr val="FF0000"/>
                </a:solidFill>
              </a:rPr>
              <a:t>Independent </a:t>
            </a:r>
            <a:r>
              <a:rPr lang="en-US" sz="1600" u="sng" dirty="0">
                <a:solidFill>
                  <a:srgbClr val="FF0000"/>
                </a:solidFill>
              </a:rPr>
              <a:t>cores</a:t>
            </a:r>
            <a:r>
              <a:rPr lang="el" sz="1600" dirty="0"/>
              <a:t>, execute </a:t>
            </a:r>
            <a:r>
              <a:rPr lang="el" sz="1600" dirty="0">
                <a:solidFill>
                  <a:srgbClr val="0000FF"/>
                </a:solidFill>
              </a:rPr>
              <a:t>single instructions</a:t>
            </a:r>
            <a:r>
              <a:rPr lang="el" sz="1600" dirty="0"/>
              <a:t> that operate on </a:t>
            </a:r>
            <a:r>
              <a:rPr lang="el" sz="1600" dirty="0">
                <a:solidFill>
                  <a:srgbClr val="0000FF"/>
                </a:solidFill>
              </a:rPr>
              <a:t>multiple data</a:t>
            </a:r>
            <a:r>
              <a:rPr lang="el" sz="1600" dirty="0"/>
              <a:t> elements simultaneously.</a:t>
            </a:r>
            <a:endParaRPr sz="1600" dirty="0"/>
          </a:p>
        </p:txBody>
      </p:sp>
    </p:spTree>
    <p:extLst>
      <p:ext uri="{BB962C8B-B14F-4D97-AF65-F5344CB8AC3E}">
        <p14:creationId xmlns:p14="http://schemas.microsoft.com/office/powerpoint/2010/main" val="213363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Introduction</a:t>
            </a:r>
            <a:endParaRPr/>
          </a:p>
        </p:txBody>
      </p:sp>
      <p:sp>
        <p:nvSpPr>
          <p:cNvPr id="240" name="Google Shape;240;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l" b="1" dirty="0"/>
              <a:t>Problem:</a:t>
            </a:r>
            <a:endParaRPr b="1" dirty="0"/>
          </a:p>
          <a:p>
            <a:pPr marL="0" lvl="0" indent="0" algn="l" rtl="0">
              <a:spcBef>
                <a:spcPts val="0"/>
              </a:spcBef>
              <a:spcAft>
                <a:spcPts val="0"/>
              </a:spcAft>
              <a:buNone/>
            </a:pPr>
            <a:r>
              <a:rPr lang="en-US" dirty="0"/>
              <a:t>Complex queries have high latency and low throughput on large amounts of data.</a:t>
            </a:r>
            <a:endParaRPr dirty="0"/>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5AB4D447-F4E8-0A84-6208-A94FC024B92A}"/>
            </a:ext>
          </a:extLst>
        </p:cNvPr>
        <p:cNvGrpSpPr/>
        <p:nvPr/>
      </p:nvGrpSpPr>
      <p:grpSpPr>
        <a:xfrm>
          <a:off x="0" y="0"/>
          <a:ext cx="0" cy="0"/>
          <a:chOff x="0" y="0"/>
          <a:chExt cx="0" cy="0"/>
        </a:xfrm>
      </p:grpSpPr>
      <p:sp>
        <p:nvSpPr>
          <p:cNvPr id="239" name="Google Shape;239;p43">
            <a:extLst>
              <a:ext uri="{FF2B5EF4-FFF2-40B4-BE49-F238E27FC236}">
                <a16:creationId xmlns:a16="http://schemas.microsoft.com/office/drawing/2014/main" id="{BB70CAA0-1083-3C5B-0F29-4DD37F12507C}"/>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Introduction</a:t>
            </a:r>
            <a:endParaRPr/>
          </a:p>
        </p:txBody>
      </p:sp>
      <p:sp>
        <p:nvSpPr>
          <p:cNvPr id="240" name="Google Shape;240;p43">
            <a:extLst>
              <a:ext uri="{FF2B5EF4-FFF2-40B4-BE49-F238E27FC236}">
                <a16:creationId xmlns:a16="http://schemas.microsoft.com/office/drawing/2014/main" id="{FD6DC18C-0706-D551-57EC-22179C54EE87}"/>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l" b="1" dirty="0"/>
              <a:t>Problem:</a:t>
            </a:r>
            <a:endParaRPr b="1" dirty="0"/>
          </a:p>
          <a:p>
            <a:pPr marL="0" lvl="0" indent="0" algn="l" rtl="0">
              <a:spcBef>
                <a:spcPts val="0"/>
              </a:spcBef>
              <a:spcAft>
                <a:spcPts val="0"/>
              </a:spcAft>
              <a:buNone/>
            </a:pPr>
            <a:r>
              <a:rPr lang="el" dirty="0"/>
              <a:t>Processing complex queries with low latency and high throughput on large amounts of data.</a:t>
            </a:r>
            <a:endParaRPr dirty="0"/>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0"/>
              </a:spcAft>
              <a:buClr>
                <a:schemeClr val="dk1"/>
              </a:buClr>
              <a:buSzPct val="61111"/>
              <a:buFont typeface="Arial"/>
              <a:buNone/>
            </a:pPr>
            <a:r>
              <a:rPr lang="el" b="1" dirty="0"/>
              <a:t>Goal: </a:t>
            </a:r>
            <a:endParaRPr b="1" dirty="0"/>
          </a:p>
          <a:p>
            <a:pPr marL="0" lvl="0" indent="0" algn="l" rtl="0">
              <a:spcBef>
                <a:spcPts val="0"/>
              </a:spcBef>
              <a:spcAft>
                <a:spcPts val="0"/>
              </a:spcAft>
              <a:buClr>
                <a:schemeClr val="dk1"/>
              </a:buClr>
              <a:buSzPct val="61111"/>
              <a:buFont typeface="Arial"/>
              <a:buNone/>
            </a:pPr>
            <a:r>
              <a:rPr lang="el" dirty="0"/>
              <a:t>Develop a unified parallelization approach to achieve high-computational power that effectively integrates MIMD and SIMD improved performance.</a:t>
            </a:r>
            <a:endParaRPr dirty="0"/>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0"/>
              </a:spcAft>
              <a:buClr>
                <a:schemeClr val="dk1"/>
              </a:buClr>
              <a:buSzPct val="61111"/>
              <a:buFont typeface="Arial"/>
              <a:buNone/>
            </a:pPr>
            <a:endParaRPr dirty="0"/>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399902236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1545</Words>
  <Application>Microsoft Macintosh PowerPoint</Application>
  <PresentationFormat>On-screen Show (16:9)</PresentationFormat>
  <Paragraphs>136</Paragraphs>
  <Slides>21</Slides>
  <Notes>21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Arial</vt:lpstr>
      <vt:lpstr>Simple Light</vt:lpstr>
      <vt:lpstr>Rethinking MIMD-SIMD Interplay for Analytical Query Processing in In-Memory Database Engines</vt:lpstr>
      <vt:lpstr>Presentation Overview</vt:lpstr>
      <vt:lpstr>Data-Level Parallelism (SIMD)  </vt:lpstr>
      <vt:lpstr>Thread-Level Parallelism (MIMD) </vt:lpstr>
      <vt:lpstr>Parallelism: Unlocking High-Computational Power</vt:lpstr>
      <vt:lpstr>Parallelism: Unlocking High-Computational Power</vt:lpstr>
      <vt:lpstr>Parallelism: Unlocking High-Computational Power</vt:lpstr>
      <vt:lpstr>Introduction</vt:lpstr>
      <vt:lpstr>Introduction</vt:lpstr>
      <vt:lpstr>Introduction</vt:lpstr>
      <vt:lpstr>SIMD and MIMD Interplay on Query Processing</vt:lpstr>
      <vt:lpstr>DRAM and HBM memory systems</vt:lpstr>
      <vt:lpstr>SIMD and MIMD Interplay on Query Processing  </vt:lpstr>
      <vt:lpstr>Linear and Gather(Strided) Access Patterns  </vt:lpstr>
      <vt:lpstr>Linear vs. Gather Data Accesses  </vt:lpstr>
      <vt:lpstr>Column store Linear vs Gather Data Accesses</vt:lpstr>
      <vt:lpstr>SIMD Linear vs. SIMD Gather Cache Utilization</vt:lpstr>
      <vt:lpstr>DSM (Column Store) linear vs NSM (Row Store) gather</vt:lpstr>
      <vt:lpstr>NSM vs. DSM</vt:lpstr>
      <vt:lpstr>Conclusion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Panteleimonas Chatzimiltis</cp:lastModifiedBy>
  <cp:revision>7</cp:revision>
  <dcterms:modified xsi:type="dcterms:W3CDTF">2025-03-06T11:54:54Z</dcterms:modified>
</cp:coreProperties>
</file>