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81" r:id="rId16"/>
    <p:sldId id="282" r:id="rId17"/>
    <p:sldId id="283" r:id="rId18"/>
    <p:sldId id="284" r:id="rId19"/>
    <p:sldId id="285" r:id="rId20"/>
    <p:sldId id="286" r:id="rId21"/>
    <p:sldId id="279" r:id="rId22"/>
    <p:sldId id="280" r:id="rId23"/>
    <p:sldId id="287" r:id="rId24"/>
    <p:sldId id="288" r:id="rId25"/>
    <p:sldId id="294" r:id="rId26"/>
    <p:sldId id="295" r:id="rId27"/>
    <p:sldId id="299" r:id="rId28"/>
    <p:sldId id="296" r:id="rId29"/>
    <p:sldId id="297" r:id="rId30"/>
    <p:sldId id="301" r:id="rId31"/>
    <p:sldId id="302" r:id="rId32"/>
    <p:sldId id="298" r:id="rId33"/>
    <p:sldId id="303" r:id="rId34"/>
    <p:sldId id="308" r:id="rId35"/>
    <p:sldId id="304" r:id="rId36"/>
    <p:sldId id="30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94640"/>
  </p:normalViewPr>
  <p:slideViewPr>
    <p:cSldViewPr snapToGrid="0">
      <p:cViewPr varScale="1">
        <p:scale>
          <a:sx n="98" d="100"/>
          <a:sy n="98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6BC8AC-3237-05AA-235B-8E5FFB6A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F82A3-1DF3-7E5F-EB85-7A685F66D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Beyond Relations: A Case for Elevating to the Entity-Relationship Abstraction</a:t>
            </a:r>
            <a:br>
              <a:rPr lang="en-GB" dirty="0"/>
            </a:br>
            <a:r>
              <a:rPr lang="en-GB" sz="4000" i="1" dirty="0"/>
              <a:t>by </a:t>
            </a:r>
            <a:r>
              <a:rPr lang="en-GB" sz="4400" i="1" dirty="0"/>
              <a:t>Amol Deshpande</a:t>
            </a:r>
            <a:br>
              <a:rPr lang="en-GB" sz="4400" i="1" dirty="0"/>
            </a:br>
            <a:r>
              <a:rPr lang="en-GB" sz="2700" dirty="0"/>
              <a:t>University of Maryland College Park, USA</a:t>
            </a:r>
            <a:endParaRPr lang="en-CY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84C6B-449B-C935-B9C3-E8DF3B46B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946498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en-CY" dirty="0"/>
              <a:t>Panayiotis Liotatis</a:t>
            </a:r>
          </a:p>
          <a:p>
            <a:pPr algn="r"/>
            <a:r>
              <a:rPr lang="en-CY" dirty="0"/>
              <a:t>University of Cyprus</a:t>
            </a:r>
          </a:p>
          <a:p>
            <a:pPr algn="r"/>
            <a:r>
              <a:rPr lang="en-CY" dirty="0"/>
              <a:t>EPL646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0CA7DA-C2C6-F2CB-0B2E-7674C957A06B}"/>
              </a:ext>
            </a:extLst>
          </p:cNvPr>
          <p:cNvSpPr txBox="1">
            <a:spLocks/>
          </p:cNvSpPr>
          <p:nvPr/>
        </p:nvSpPr>
        <p:spPr>
          <a:xfrm>
            <a:off x="2589213" y="785219"/>
            <a:ext cx="8915399" cy="70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Y" sz="2800" i="1" dirty="0"/>
              <a:t>Overview of</a:t>
            </a:r>
          </a:p>
        </p:txBody>
      </p:sp>
    </p:spTree>
    <p:extLst>
      <p:ext uri="{BB962C8B-B14F-4D97-AF65-F5344CB8AC3E}">
        <p14:creationId xmlns:p14="http://schemas.microsoft.com/office/powerpoint/2010/main" val="160972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3EED-673D-9F82-C8BA-B72A6E46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EFAD-0886-F21A-67C2-3A6EE379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Advantages of E/R over other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1109-01A0-80AA-9A19-4B579B1F4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1" dirty="0">
                <a:sym typeface="Wingdings" pitchFamily="2" charset="2"/>
              </a:rPr>
              <a:t>Supports </a:t>
            </a:r>
            <a:r>
              <a:rPr lang="en-GB" sz="2400" dirty="0"/>
              <a:t>hierarchical/nested data (like document databases).</a:t>
            </a:r>
          </a:p>
          <a:p>
            <a:r>
              <a:rPr lang="en-GB" sz="2400" i="1" dirty="0">
                <a:sym typeface="Wingdings" pitchFamily="2" charset="2"/>
              </a:rPr>
              <a:t>Naturally handles relationships (document databases struggle with this)</a:t>
            </a:r>
          </a:p>
          <a:p>
            <a:r>
              <a:rPr lang="en-GB" sz="2400" i="1" dirty="0">
                <a:sym typeface="Wingdings" pitchFamily="2" charset="2"/>
              </a:rPr>
              <a:t>More structured  reduces complexity for developers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42FF43-A0CA-E684-6F61-B6E3499B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FC306-F76B-5702-C24C-C792B79CA291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45778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7A3F9-D62F-669B-539D-5D453CDDC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F5C3-EE67-D435-12D2-78774355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Property Graphs &amp; E/R Model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C2D1-EEA7-3F60-BF00-12B7C504F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Property graph databases are like E/R models and can be mapped easily.</a:t>
            </a:r>
          </a:p>
          <a:p>
            <a:r>
              <a:rPr lang="en-GB" sz="2000" dirty="0"/>
              <a:t>A graph database could even serve as a backend for an E/R-based system.</a:t>
            </a:r>
            <a:endParaRPr lang="en-GB" sz="20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CD87C8-C889-B386-5354-5240205C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5D5BD-83E9-C5C5-9B8A-0EEB13205E00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59567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C038-F236-0493-EFD0-3269F04F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2DB1-0795-BD7F-E6D7-F2B337D4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Failures to Move Beyond Relational Databases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BAB0-24BB-094B-1146-945F648D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Past attempts to move away from relational databases failed due to poor performance.</a:t>
            </a:r>
          </a:p>
          <a:p>
            <a:r>
              <a:rPr lang="en-GB" sz="2000" dirty="0"/>
              <a:t>Main problem: Lack of effort in balancing abstraction and speed.</a:t>
            </a:r>
          </a:p>
          <a:p>
            <a:r>
              <a:rPr lang="en-GB" sz="2000" dirty="0"/>
              <a:t>Today, ORMs, APIs, and document/graph databases show demand for higher-level abstractions.</a:t>
            </a:r>
            <a:endParaRPr lang="en-GB" sz="20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2388BA-78D0-17B4-18DF-F2375A66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0F950-2119-DB2E-43BF-8FCE4E753F06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92894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AFD0-98DB-C7BB-60F4-B4E01C935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FDFB-0CFE-B16E-86E7-F7E0C0D9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Concerns and Solutions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7D9F-AAFD-F743-46B5-08A4F6894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Arguments against higher-level models saying that are slower, but history shows better optimization can overcome this.</a:t>
            </a:r>
          </a:p>
          <a:p>
            <a:r>
              <a:rPr lang="en-GB" dirty="0"/>
              <a:t>Online Transaction Processing (OLTP) Challenge: Handling complex objects &amp; multi-table updates.</a:t>
            </a:r>
          </a:p>
          <a:p>
            <a:r>
              <a:rPr lang="en-GB" dirty="0"/>
              <a:t>Online Analytical Processing (OLAP) Challenge: Handling inheritance hierarchies efficiently.	 </a:t>
            </a:r>
          </a:p>
          <a:p>
            <a:pPr lvl="1"/>
            <a:r>
              <a:rPr lang="en-GB" dirty="0"/>
              <a:t>A high volume of left outer joins when the E/R model is built on a relational database.</a:t>
            </a:r>
          </a:p>
          <a:p>
            <a:r>
              <a:rPr lang="en-GB" dirty="0"/>
              <a:t>Possible solutions: New storage layouts &amp; query processing techniques.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96C253-0532-E209-FBC7-D50A9029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B199CC-8A29-37B6-7E45-F84A7533629B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98735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F507-6E83-71D5-F793-6FD4312A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CA38-A49A-E937-1120-E564AB0D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3" y="247435"/>
            <a:ext cx="8911687" cy="1280890"/>
          </a:xfrm>
        </p:spPr>
        <p:txBody>
          <a:bodyPr/>
          <a:lstStyle/>
          <a:p>
            <a:r>
              <a:rPr lang="en-CY" dirty="0"/>
              <a:t>Example Design</a:t>
            </a:r>
          </a:p>
        </p:txBody>
      </p:sp>
      <p:pic>
        <p:nvPicPr>
          <p:cNvPr id="9" name="Content Placeholder 8" descr="A diagram of a student&#10;&#10;AI-generated content may be incorrect.">
            <a:extLst>
              <a:ext uri="{FF2B5EF4-FFF2-40B4-BE49-F238E27FC236}">
                <a16:creationId xmlns:a16="http://schemas.microsoft.com/office/drawing/2014/main" id="{77A37CBD-7294-4134-A6BE-A297CDB78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260000"/>
            <a:ext cx="10891520" cy="519176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E2833C-6FA7-115B-5911-3EB61573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56937-5AAE-8708-D6C3-66842A9FEE5D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3197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5F696-51E3-1ED7-10CF-2B695D8A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AF85-3D64-073F-9295-DB38453A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3" y="247435"/>
            <a:ext cx="8911687" cy="1280890"/>
          </a:xfrm>
        </p:spPr>
        <p:txBody>
          <a:bodyPr/>
          <a:lstStyle/>
          <a:p>
            <a:r>
              <a:rPr lang="en-CY" dirty="0"/>
              <a:t>Example Design – Create Entity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A367AE-4763-315F-0834-96B8B8A84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0000" y="1260000"/>
            <a:ext cx="10891520" cy="519176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AF59097-437E-627C-C54F-30683594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4726D-F777-394D-2782-70FE6582E782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42007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8649A-FB5D-4386-95D1-BFE37C1F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6B97-24AA-1E60-6394-4D44F0FA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3" y="247435"/>
            <a:ext cx="8911687" cy="1280890"/>
          </a:xfrm>
        </p:spPr>
        <p:txBody>
          <a:bodyPr/>
          <a:lstStyle/>
          <a:p>
            <a:r>
              <a:rPr lang="en-CY" dirty="0"/>
              <a:t>Example Design – Create weak entity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22060D-80A5-AD4A-3E2D-295E7B092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0000" y="1260000"/>
            <a:ext cx="10891520" cy="519176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498A49-60B8-2CAE-6B03-B0C2A5C4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0A244-F41C-311E-89B7-57E57FF21406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96892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E2A75-EEAD-8D82-9B5A-90B6C244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3E07B7-FE77-7E99-0071-9B54872DF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0000" y="1260000"/>
            <a:ext cx="10891520" cy="51917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8F150-CFF2-284E-4EE6-D13F34B6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3" y="247435"/>
            <a:ext cx="8911687" cy="1280890"/>
          </a:xfrm>
        </p:spPr>
        <p:txBody>
          <a:bodyPr/>
          <a:lstStyle/>
          <a:p>
            <a:r>
              <a:rPr lang="en-CY" dirty="0"/>
              <a:t>Example Design – Create subclass entity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A549BD-2B34-BAE7-B9DE-4B00EC5D3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55718-FF51-C510-30BA-83E88E25D503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132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6F767-535C-F2B3-DDA6-079AB3CD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0E22-92EF-6607-7B7F-2F7CF142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3" y="247435"/>
            <a:ext cx="8911687" cy="1280890"/>
          </a:xfrm>
        </p:spPr>
        <p:txBody>
          <a:bodyPr/>
          <a:lstStyle/>
          <a:p>
            <a:r>
              <a:rPr lang="en-CY" dirty="0"/>
              <a:t>Example Design – Create Relationship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7C47A2-D5E3-F960-46CE-D4FEFB8CE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0000" y="1260000"/>
            <a:ext cx="10891520" cy="519176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1691900-BD39-B086-31C7-7DD1D118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8AB06-BF06-C8C2-0815-FAB0C7C87122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36798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4B1F9-F9DE-927B-12F3-C0D408F89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ABE091-4F04-A371-1BCA-021A0F65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0000" y="1260000"/>
            <a:ext cx="10891520" cy="51917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694C4-874A-A30F-F41A-A7067031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25" y="247435"/>
            <a:ext cx="8911687" cy="1280890"/>
          </a:xfrm>
        </p:spPr>
        <p:txBody>
          <a:bodyPr/>
          <a:lstStyle/>
          <a:p>
            <a:r>
              <a:rPr lang="en-CY" dirty="0"/>
              <a:t>Example Design – Relationship name and attribute on relationship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D26706-4A8D-7CBB-C52D-C14DACC1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D64F8-4115-3577-8985-548761D02048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59374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C15C-4949-9BD5-BC94-AF385DF0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B0B8-7838-8C51-BCB9-42CE5DF6B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6412"/>
            <a:ext cx="8915400" cy="3777622"/>
          </a:xfrm>
        </p:spPr>
        <p:txBody>
          <a:bodyPr>
            <a:normAutofit/>
          </a:bodyPr>
          <a:lstStyle/>
          <a:p>
            <a:r>
              <a:rPr lang="en-CY" sz="2400" dirty="0"/>
              <a:t>Argument for Relational Database Management Systems (RDBMS) to move from the traditional relational model to the entity-relationship(ER) model as the primary data abstraction.</a:t>
            </a:r>
          </a:p>
          <a:p>
            <a:r>
              <a:rPr lang="en-CY" sz="2400" dirty="0"/>
              <a:t>Modern relational databases lack logical data idependence </a:t>
            </a:r>
            <a:r>
              <a:rPr lang="en-CY" sz="2400" dirty="0">
                <a:sym typeface="Wingdings" pitchFamily="2" charset="2"/>
              </a:rPr>
              <a:t> Just backend storage instead of being at the center of innovation.</a:t>
            </a:r>
          </a:p>
          <a:p>
            <a:pPr lvl="1"/>
            <a:endParaRPr lang="en-GB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3F01F9-E593-D244-B33B-7D66C865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4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66CD2-3CD6-9C45-EC1A-0DD8D096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7F70-1537-5683-0374-6E1202E9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Example Design – Query 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82E2AF-4DC9-AF53-ACC3-CFC7BE6D2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0000" y="1260000"/>
            <a:ext cx="10891520" cy="5191760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D7A84EE-E702-B1D0-2955-A4E47D49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0471F-C9DB-F203-EC69-34F3B74EE423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0427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EA0F0-15E4-5C26-3CFB-646EF80D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7EF78-B0B0-32DA-3DC5-B37F79F1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7208901" cy="1259894"/>
          </a:xfrm>
        </p:spPr>
        <p:txBody>
          <a:bodyPr>
            <a:normAutofit/>
          </a:bodyPr>
          <a:lstStyle/>
          <a:p>
            <a:r>
              <a:rPr lang="en-CY" dirty="0"/>
              <a:t>Query example explanation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BD0CE4-C589-DCA4-7596-1413E0AB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413989"/>
            <a:ext cx="9980675" cy="3759253"/>
          </a:xfrm>
        </p:spPr>
        <p:txBody>
          <a:bodyPr>
            <a:normAutofit/>
          </a:bodyPr>
          <a:lstStyle/>
          <a:p>
            <a:r>
              <a:rPr lang="en-US" dirty="0"/>
              <a:t>Returns a list of (person id, first name, last name), as well as for each person, a list of courses (id, title) they have (using </a:t>
            </a:r>
            <a:r>
              <a:rPr lang="en-US" dirty="0" err="1">
                <a:solidFill>
                  <a:srgbClr val="FF0000"/>
                </a:solidFill>
              </a:rPr>
              <a:t>array_agg</a:t>
            </a:r>
            <a:r>
              <a:rPr lang="en-US" dirty="0">
                <a:solidFill>
                  <a:srgbClr val="FF0000"/>
                </a:solidFill>
              </a:rPr>
              <a:t>(struct</a:t>
            </a:r>
            <a:r>
              <a:rPr lang="en-US" dirty="0"/>
              <a:t>(…)), and for each course a list of the sections(id, semester, year, grade) of the course.</a:t>
            </a:r>
          </a:p>
          <a:p>
            <a:r>
              <a:rPr lang="en-GB" dirty="0"/>
              <a:t>Instead of flattening data into repeated rows, we store it logically in a structured, easy-to-read format.</a:t>
            </a:r>
          </a:p>
          <a:p>
            <a:r>
              <a:rPr lang="en-GB" dirty="0"/>
              <a:t>This makes it more like how data is related in real life (people → courses → sections).</a:t>
            </a:r>
          </a:p>
          <a:p>
            <a:r>
              <a:rPr lang="en-GB" dirty="0"/>
              <a:t>In short, this query organizes student data in a way that feels more natural and reduces complexity</a:t>
            </a:r>
            <a:endParaRPr lang="en-US" dirty="0"/>
          </a:p>
        </p:txBody>
      </p:sp>
      <p:pic>
        <p:nvPicPr>
          <p:cNvPr id="7" name="Content Placeholder 6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AD6B1F87-639E-B435-7A6F-D1AE5584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23" y="4393549"/>
            <a:ext cx="6953577" cy="2416366"/>
          </a:xfrm>
          <a:prstGeom prst="rect">
            <a:avLst/>
          </a:prstGeom>
        </p:spPr>
      </p:pic>
      <p:sp>
        <p:nvSpPr>
          <p:cNvPr id="20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2102C667-016E-FBE6-71CC-8186A55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9C4C9-A266-E0DD-5B11-4D273640BD08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76104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375F8-488F-C24A-AB4F-00969F49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9B40-8342-4951-1927-CF706452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Schema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65E1-010E-1AF5-4E34-1A26F029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239584"/>
          </a:xfrm>
        </p:spPr>
        <p:txBody>
          <a:bodyPr>
            <a:normAutofit/>
          </a:bodyPr>
          <a:lstStyle/>
          <a:p>
            <a:r>
              <a:rPr lang="en-GB" sz="2400" i="1" dirty="0">
                <a:sym typeface="Wingdings" pitchFamily="2" charset="2"/>
              </a:rPr>
              <a:t>Key Motivation</a:t>
            </a:r>
          </a:p>
          <a:p>
            <a:r>
              <a:rPr lang="en-GB" sz="2400" i="1" dirty="0">
                <a:sym typeface="Wingdings" pitchFamily="2" charset="2"/>
              </a:rPr>
              <a:t>Prior research describes how schemas become complex, denormalized, and drift away from the original E/R model.</a:t>
            </a:r>
          </a:p>
          <a:p>
            <a:r>
              <a:rPr lang="en-GB" sz="2400" i="1" dirty="0">
                <a:sym typeface="Wingdings" pitchFamily="2" charset="2"/>
              </a:rPr>
              <a:t>It is argued that adopting a higher-level data model can at least slow down database deterioration.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507940-8EED-8F16-CDC1-B9B3121C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41F81-6C40-4AEC-E2E0-B4A2517691EE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9020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85DB-579C-F32D-02FD-DFEF556F1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AD3C-E52A-2F94-1E4219A5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Example of difference during schema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2D39-952D-5125-F3B6-E5608FC9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94306"/>
            <a:ext cx="8915400" cy="423958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sz="2800" dirty="0">
                <a:sym typeface="Wingdings" pitchFamily="2" charset="2"/>
              </a:rPr>
              <a:t>Switch an attribute from </a:t>
            </a:r>
            <a:r>
              <a:rPr lang="en-GB" sz="2800" i="1" dirty="0">
                <a:sym typeface="Wingdings" pitchFamily="2" charset="2"/>
              </a:rPr>
              <a:t>single valued </a:t>
            </a:r>
            <a:r>
              <a:rPr lang="en-GB" sz="2800" dirty="0">
                <a:sym typeface="Wingdings" pitchFamily="2" charset="2"/>
              </a:rPr>
              <a:t>to </a:t>
            </a:r>
            <a:r>
              <a:rPr lang="en-GB" sz="2800" i="1" dirty="0">
                <a:sym typeface="Wingdings" pitchFamily="2" charset="2"/>
              </a:rPr>
              <a:t>multi-valued</a:t>
            </a:r>
            <a:r>
              <a:rPr lang="en-GB" sz="2800" dirty="0">
                <a:sym typeface="Wingdings" pitchFamily="2" charset="2"/>
              </a:rPr>
              <a:t>.</a:t>
            </a:r>
          </a:p>
          <a:p>
            <a:pPr lvl="1"/>
            <a:endParaRPr lang="en-GB" sz="2400" i="1" u="sng" dirty="0">
              <a:sym typeface="Wingdings" pitchFamily="2" charset="2"/>
            </a:endParaRPr>
          </a:p>
          <a:p>
            <a:pPr lvl="1"/>
            <a:r>
              <a:rPr lang="en-GB" sz="2400" i="1" u="sng" dirty="0">
                <a:sym typeface="Wingdings" pitchFamily="2" charset="2"/>
              </a:rPr>
              <a:t>Normalized RDB changes: </a:t>
            </a:r>
          </a:p>
          <a:p>
            <a:pPr lvl="2"/>
            <a:r>
              <a:rPr lang="en-GB" sz="2000" dirty="0">
                <a:sym typeface="Wingdings" pitchFamily="2" charset="2"/>
              </a:rPr>
              <a:t>Move attribute to a separate table</a:t>
            </a:r>
          </a:p>
          <a:p>
            <a:pPr lvl="2"/>
            <a:r>
              <a:rPr lang="en-GB" sz="2000" dirty="0">
                <a:sym typeface="Wingdings" pitchFamily="2" charset="2"/>
              </a:rPr>
              <a:t>Modify any queries accessing it with additional join</a:t>
            </a:r>
            <a:endParaRPr lang="en-GB" sz="2400" dirty="0">
              <a:sym typeface="Wingdings" pitchFamily="2" charset="2"/>
            </a:endParaRPr>
          </a:p>
          <a:p>
            <a:pPr lvl="1"/>
            <a:r>
              <a:rPr lang="en-GB" sz="2400" i="1" u="sng" dirty="0">
                <a:sym typeface="Wingdings" pitchFamily="2" charset="2"/>
              </a:rPr>
              <a:t>E/R Model changes</a:t>
            </a:r>
            <a:r>
              <a:rPr lang="en-GB" sz="2400" i="1" dirty="0">
                <a:sym typeface="Wingdings" pitchFamily="2" charset="2"/>
              </a:rPr>
              <a:t>:</a:t>
            </a:r>
          </a:p>
          <a:p>
            <a:pPr lvl="2"/>
            <a:r>
              <a:rPr lang="en-GB" sz="2000" dirty="0">
                <a:sym typeface="Wingdings" pitchFamily="2" charset="2"/>
              </a:rPr>
              <a:t>Minor change in the schema</a:t>
            </a:r>
          </a:p>
          <a:p>
            <a:pPr lvl="2"/>
            <a:r>
              <a:rPr lang="en-GB" sz="2000" dirty="0">
                <a:sym typeface="Wingdings" pitchFamily="2" charset="2"/>
              </a:rPr>
              <a:t>Small change in queries </a:t>
            </a:r>
            <a:r>
              <a:rPr lang="en-GB" sz="2000" dirty="0"/>
              <a:t>(e.g., select </a:t>
            </a:r>
            <a:r>
              <a:rPr lang="en-GB" sz="2000" dirty="0" err="1"/>
              <a:t>person_id</a:t>
            </a:r>
            <a:r>
              <a:rPr lang="en-GB" sz="2000" dirty="0"/>
              <a:t>, city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/>
              <a:t>select </a:t>
            </a:r>
            <a:r>
              <a:rPr lang="en-GB" sz="2000" dirty="0" err="1"/>
              <a:t>person_id</a:t>
            </a:r>
            <a:r>
              <a:rPr lang="en-GB" sz="2000" dirty="0"/>
              <a:t>, unnest(city)).</a:t>
            </a:r>
            <a:endParaRPr lang="en-GB" sz="2000" dirty="0">
              <a:sym typeface="Wingdings" pitchFamily="2" charset="2"/>
            </a:endParaRPr>
          </a:p>
          <a:p>
            <a:endParaRPr lang="en-GB" sz="20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6F13B2-F008-1D17-DB9F-495E4AAC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85452-8039-A303-8D58-292F8A81C86C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04231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A6797-10F6-1465-8F9A-ECB28A6B3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5ED61-FBE4-8C43-DA30-1A5553A4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CY" sz="3300"/>
              <a:t>Defining class hierarchies in E/R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2F39-DC13-1C39-523F-F19A8876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GB" sz="2000" dirty="0">
                <a:sym typeface="Wingdings" pitchFamily="2" charset="2"/>
              </a:rPr>
              <a:t>Major advantage: ability to define class hierarchies</a:t>
            </a:r>
          </a:p>
          <a:p>
            <a:r>
              <a:rPr lang="en-GB" sz="2000" dirty="0">
                <a:sym typeface="Wingdings" pitchFamily="2" charset="2"/>
              </a:rPr>
              <a:t>Choose between specialization: total or partial, or overlapping or disjoint.</a:t>
            </a:r>
          </a:p>
          <a:p>
            <a:r>
              <a:rPr lang="en-GB" sz="2000" dirty="0">
                <a:sym typeface="Wingdings" pitchFamily="2" charset="2"/>
              </a:rPr>
              <a:t>This decision needs to be made early.</a:t>
            </a:r>
          </a:p>
        </p:txBody>
      </p:sp>
      <p:pic>
        <p:nvPicPr>
          <p:cNvPr id="7" name="Picture 6" descr="A diagram of a person&#10;&#10;AI-generated content may be incorrect.">
            <a:extLst>
              <a:ext uri="{FF2B5EF4-FFF2-40B4-BE49-F238E27FC236}">
                <a16:creationId xmlns:a16="http://schemas.microsoft.com/office/drawing/2014/main" id="{E148C9BB-7D32-7CAA-0FDA-FEEFCAED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276005"/>
            <a:ext cx="6953577" cy="3980922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9D2F9672-1759-7E66-EF1E-35F38D7B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6EBEB-2D30-EAB3-46BB-8D5E7383F124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50B76-FA2B-0CF9-04FC-5BCFBA2F8127}"/>
              </a:ext>
            </a:extLst>
          </p:cNvPr>
          <p:cNvSpPr txBox="1"/>
          <p:nvPr/>
        </p:nvSpPr>
        <p:spPr>
          <a:xfrm>
            <a:off x="6402522" y="5292725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Y" dirty="0"/>
              <a:t>A person IS-A student or Instructor</a:t>
            </a:r>
          </a:p>
        </p:txBody>
      </p:sp>
    </p:spTree>
    <p:extLst>
      <p:ext uri="{BB962C8B-B14F-4D97-AF65-F5344CB8AC3E}">
        <p14:creationId xmlns:p14="http://schemas.microsoft.com/office/powerpoint/2010/main" val="196901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0C782-0FA6-2D12-EADA-80116E820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DBB9-E4D3-62E1-C0E4-73ACB625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Schema changes are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4912-0085-439C-E9D0-7D0568F8A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239584"/>
          </a:xfrm>
        </p:spPr>
        <p:txBody>
          <a:bodyPr>
            <a:normAutofit/>
          </a:bodyPr>
          <a:lstStyle/>
          <a:p>
            <a:r>
              <a:rPr lang="en-GB" sz="2400" dirty="0">
                <a:sym typeface="Wingdings" pitchFamily="2" charset="2"/>
              </a:rPr>
              <a:t>Typically require complex data migration.</a:t>
            </a:r>
          </a:p>
          <a:p>
            <a:r>
              <a:rPr lang="en-GB" sz="2400" dirty="0">
                <a:sym typeface="Wingdings" pitchFamily="2" charset="2"/>
              </a:rPr>
              <a:t>Often handled by the application layers, since DBs don’t natively support this.</a:t>
            </a:r>
          </a:p>
          <a:p>
            <a:r>
              <a:rPr lang="en-GB" sz="2400" dirty="0">
                <a:sym typeface="Wingdings" pitchFamily="2" charset="2"/>
              </a:rPr>
              <a:t>Plan for future work to explore how changes can be supported natively in DB, as well as </a:t>
            </a:r>
            <a:r>
              <a:rPr lang="en-GB" sz="2400" i="1" dirty="0">
                <a:sym typeface="Wingdings" pitchFamily="2" charset="2"/>
              </a:rPr>
              <a:t>versioning</a:t>
            </a:r>
            <a:r>
              <a:rPr lang="en-GB" sz="2400" dirty="0">
                <a:sym typeface="Wingdings" pitchFamily="2" charset="2"/>
              </a:rPr>
              <a:t> to experiment with changes and roll back when needed.</a:t>
            </a:r>
            <a:endParaRPr lang="en-GB" sz="2400" i="1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7CD411-1B6F-C3C8-1CC4-5587351D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0358B-CA7F-A8C0-9C24-4D0138F8A4BA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574224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500A-9290-19F9-BB9E-F878CACB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B0FC-8A61-58AC-2672-C11A42B9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Mapping to Physical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6A29-A29D-76E4-9024-C5F72522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239584"/>
          </a:xfrm>
        </p:spPr>
        <p:txBody>
          <a:bodyPr>
            <a:normAutofit/>
          </a:bodyPr>
          <a:lstStyle/>
          <a:p>
            <a:r>
              <a:rPr lang="en-GB" sz="2400" dirty="0">
                <a:sym typeface="Wingdings" pitchFamily="2" charset="2"/>
              </a:rPr>
              <a:t>Mentions previous works on this and problems that appear with those approaches.</a:t>
            </a:r>
          </a:p>
          <a:p>
            <a:r>
              <a:rPr lang="en-GB" sz="2400" dirty="0">
                <a:sym typeface="Wingdings" pitchFamily="2" charset="2"/>
              </a:rPr>
              <a:t>Goal: Find best way to store data represented in E/R while ensuring that: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2000" dirty="0">
                <a:sym typeface="Wingdings" pitchFamily="2" charset="2"/>
              </a:rPr>
              <a:t>Data must be recoverable (Retrieve stored data back to its original entities/relationships)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2000" dirty="0">
                <a:sym typeface="Wingdings" pitchFamily="2" charset="2"/>
              </a:rPr>
              <a:t>CRUD operations must work efficiently (Changes in the data should correctly update in the mapped storage).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C25B7B-2845-A863-78BA-11CBD9C1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F2738-6D93-2882-571D-8054D5BF9FC9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180634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6271D-3F2C-7493-B5B3-132B7421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B7F6-571C-CA1D-89CB-092E8FE4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Mapping to Physical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87D9-E0A1-D660-5937-FA8382A6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905000"/>
            <a:ext cx="8915400" cy="4506284"/>
          </a:xfrm>
        </p:spPr>
        <p:txBody>
          <a:bodyPr>
            <a:normAutofit fontScale="92500"/>
          </a:bodyPr>
          <a:lstStyle/>
          <a:p>
            <a:pPr marL="800100" lvl="1" indent="-342900">
              <a:buFont typeface="+mj-lt"/>
              <a:buAutoNum type="arabicParenR"/>
            </a:pPr>
            <a:r>
              <a:rPr lang="en-GB" sz="2000" dirty="0">
                <a:sym typeface="Wingdings" pitchFamily="2" charset="2"/>
              </a:rPr>
              <a:t>Tables in First normal form (composite data are allowed but no multi-values).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2000" dirty="0"/>
              <a:t>Hierarchical structures with a pre-defined schema</a:t>
            </a:r>
          </a:p>
          <a:p>
            <a:pPr marL="1200150" lvl="2" indent="-342900"/>
            <a:r>
              <a:rPr lang="en-GB" sz="1800" dirty="0">
                <a:sym typeface="Wingdings" pitchFamily="2" charset="2"/>
              </a:rPr>
              <a:t>Supports multi-valued attributes (arrays), including nested arrays within composite types.</a:t>
            </a:r>
          </a:p>
          <a:p>
            <a:pPr marL="1200150" lvl="2" indent="-342900"/>
            <a:r>
              <a:rPr lang="en-GB" sz="1800" dirty="0">
                <a:sym typeface="Wingdings" pitchFamily="2" charset="2"/>
              </a:rPr>
              <a:t>RDBs not optimised for this, columnar storage like Parquet can support read-only efficiently for such data. (Updates are harder)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2000" dirty="0"/>
              <a:t>Multi-relational compressed (factorized) representations.</a:t>
            </a:r>
          </a:p>
          <a:p>
            <a:pPr lvl="2" indent="-285750"/>
            <a:r>
              <a:rPr lang="en-GB" sz="1800" dirty="0"/>
              <a:t>Stores multiple related tables together compactly using physical pointers instead of joins.</a:t>
            </a:r>
          </a:p>
          <a:p>
            <a:pPr lvl="2" indent="-285750"/>
            <a:r>
              <a:rPr lang="en-GB" sz="1800" dirty="0"/>
              <a:t>Reduces data duplication and speeds up aggregations and queries.</a:t>
            </a:r>
          </a:p>
          <a:p>
            <a:pPr lvl="2" indent="-285750"/>
            <a:r>
              <a:rPr lang="en-GB" sz="1800" dirty="0"/>
              <a:t>But, works best when relationships are nearly one-to-one (low connectivity).</a:t>
            </a:r>
            <a:endParaRPr lang="en-GB" sz="18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441B5A-FD58-D161-F1C5-E9499C87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00BEF-7DB9-337C-2690-310363540040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DFC31C-8645-0B4F-E754-572032943473}"/>
              </a:ext>
            </a:extLst>
          </p:cNvPr>
          <p:cNvSpPr txBox="1">
            <a:spLocks/>
          </p:cNvSpPr>
          <p:nvPr/>
        </p:nvSpPr>
        <p:spPr>
          <a:xfrm>
            <a:off x="2589212" y="126455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Y" sz="2800" dirty="0"/>
              <a:t>Three Storage Approaches</a:t>
            </a:r>
          </a:p>
        </p:txBody>
      </p:sp>
    </p:spTree>
    <p:extLst>
      <p:ext uri="{BB962C8B-B14F-4D97-AF65-F5344CB8AC3E}">
        <p14:creationId xmlns:p14="http://schemas.microsoft.com/office/powerpoint/2010/main" val="1472368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60E39-6347-17FB-82E9-99BBEA6A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F940-7EB0-D963-AE23-F9C060C4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/>
              <a:t>Explore Possible Mappings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4E020-96C6-AD5C-06FA-BACBD08AA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387" y="1526177"/>
            <a:ext cx="8915400" cy="4239584"/>
          </a:xfrm>
        </p:spPr>
        <p:txBody>
          <a:bodyPr>
            <a:normAutofit/>
          </a:bodyPr>
          <a:lstStyle/>
          <a:p>
            <a:r>
              <a:rPr lang="en-GB" sz="2000" dirty="0">
                <a:sym typeface="Wingdings" pitchFamily="2" charset="2"/>
              </a:rPr>
              <a:t>Interpret the E/R model as a graph, where entities, relationships, and attributes are represented as individual nodes.</a:t>
            </a:r>
          </a:p>
          <a:p>
            <a:r>
              <a:rPr lang="en-GB" sz="2000" dirty="0"/>
              <a:t>The mapping to physical storage can be visualized as clusters forming sub-graphs.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DEDC4F-2764-312F-E0C7-EEA37504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1E3AE-D2A3-E01E-8B20-672DA929668C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  <p:pic>
        <p:nvPicPr>
          <p:cNvPr id="7" name="Picture 6" descr="A diagram of a brain&#10;&#10;AI-generated content may be incorrect.">
            <a:extLst>
              <a:ext uri="{FF2B5EF4-FFF2-40B4-BE49-F238E27FC236}">
                <a16:creationId xmlns:a16="http://schemas.microsoft.com/office/drawing/2014/main" id="{AE8D90A3-9383-8887-83C1-BE9AD028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66" y="3073200"/>
            <a:ext cx="10434043" cy="35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6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6AF62-F515-E439-0F80-379FDE3EE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84A7F-9D6A-9F2C-2714-539F11C1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CY" dirty="0"/>
              <a:t>First Mapping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8409B2-220D-A3C7-1888-6AB64CA8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Fully normalized</a:t>
            </a:r>
          </a:p>
          <a:p>
            <a:r>
              <a:rPr lang="en-US" sz="2400" dirty="0"/>
              <a:t>Each entity is assigned its own table.</a:t>
            </a:r>
          </a:p>
          <a:p>
            <a:r>
              <a:rPr lang="en-US" sz="2400" dirty="0"/>
              <a:t>Many-to-one relationships are merged into the "many" side.</a:t>
            </a:r>
          </a:p>
          <a:p>
            <a:r>
              <a:rPr lang="en-US" sz="2400" dirty="0"/>
              <a:t>Many-to-many relationships are stored in a separate table (e.g., the student-section relationship).</a:t>
            </a:r>
          </a:p>
        </p:txBody>
      </p:sp>
      <p:pic>
        <p:nvPicPr>
          <p:cNvPr id="7" name="Content Placeholder 6" descr="A diagram of a plant&#10;&#10;AI-generated content may be incorrect.">
            <a:extLst>
              <a:ext uri="{FF2B5EF4-FFF2-40B4-BE49-F238E27FC236}">
                <a16:creationId xmlns:a16="http://schemas.microsoft.com/office/drawing/2014/main" id="{270FFAD3-3575-4BDB-2929-FF768852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79" y="645106"/>
            <a:ext cx="5260900" cy="5247747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BD70F866-C051-3A2C-6EBB-502E047F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DB983-2C9B-4A31-04BD-AC2359484E20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FC37A-0007-53C1-20A2-D547C2CBA66E}"/>
              </a:ext>
            </a:extLst>
          </p:cNvPr>
          <p:cNvSpPr txBox="1"/>
          <p:nvPr/>
        </p:nvSpPr>
        <p:spPr>
          <a:xfrm>
            <a:off x="9062835" y="5852696"/>
            <a:ext cx="2371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Y" dirty="0"/>
              <a:t>Green: Relationship</a:t>
            </a:r>
          </a:p>
          <a:p>
            <a:r>
              <a:rPr lang="en-CY" dirty="0"/>
              <a:t>Gray: Entity</a:t>
            </a:r>
          </a:p>
          <a:p>
            <a:r>
              <a:rPr lang="en-CY" dirty="0"/>
              <a:t>White: Attribute</a:t>
            </a:r>
          </a:p>
        </p:txBody>
      </p:sp>
    </p:spTree>
    <p:extLst>
      <p:ext uri="{BB962C8B-B14F-4D97-AF65-F5344CB8AC3E}">
        <p14:creationId xmlns:p14="http://schemas.microsoft.com/office/powerpoint/2010/main" val="109465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3AB4-2EC7-6C62-514E-343FDBAD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B794-BA48-5DA7-BDCF-5915EB96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590D-7048-E033-6CC2-0069712D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7350"/>
            <a:ext cx="8915400" cy="4743450"/>
          </a:xfrm>
        </p:spPr>
        <p:txBody>
          <a:bodyPr>
            <a:normAutofit/>
          </a:bodyPr>
          <a:lstStyle/>
          <a:p>
            <a:r>
              <a:rPr lang="en-CY" sz="2000" dirty="0"/>
              <a:t>Introduction of </a:t>
            </a:r>
            <a:r>
              <a:rPr lang="en-GB" sz="2000" b="1" dirty="0" err="1"/>
              <a:t>ErbiumDB</a:t>
            </a:r>
            <a:r>
              <a:rPr lang="en-GB" sz="2000" dirty="0"/>
              <a:t> prototype.</a:t>
            </a:r>
            <a:r>
              <a:rPr lang="en-CY" sz="2000" dirty="0"/>
              <a:t> It has purpose of of addressing challenges in:</a:t>
            </a:r>
          </a:p>
          <a:p>
            <a:pPr lvl="1"/>
            <a:r>
              <a:rPr lang="en-CY" sz="1800" dirty="0"/>
              <a:t>Data abstraction</a:t>
            </a:r>
          </a:p>
          <a:p>
            <a:pPr lvl="1"/>
            <a:r>
              <a:rPr lang="en-CY" sz="1800" dirty="0"/>
              <a:t>Schema evolution</a:t>
            </a:r>
          </a:p>
          <a:p>
            <a:pPr lvl="1"/>
            <a:r>
              <a:rPr lang="en-CY" sz="1800" dirty="0"/>
              <a:t>Compliance</a:t>
            </a:r>
          </a:p>
          <a:p>
            <a:pPr lvl="1"/>
            <a:r>
              <a:rPr lang="en-CY" sz="1800" dirty="0"/>
              <a:t>Performance</a:t>
            </a:r>
          </a:p>
          <a:p>
            <a:r>
              <a:rPr lang="en-CY" sz="2000" dirty="0"/>
              <a:t>Argument that adopting ER model can:</a:t>
            </a:r>
          </a:p>
          <a:p>
            <a:pPr lvl="1"/>
            <a:r>
              <a:rPr lang="en-CY" sz="1800" dirty="0"/>
              <a:t>Reduce schema complexity.</a:t>
            </a:r>
          </a:p>
          <a:p>
            <a:pPr lvl="1"/>
            <a:r>
              <a:rPr lang="en-CY" sz="1800" dirty="0"/>
              <a:t>Improve data governance.</a:t>
            </a:r>
          </a:p>
          <a:p>
            <a:pPr lvl="1"/>
            <a:r>
              <a:rPr lang="en-CY" sz="1800" dirty="0"/>
              <a:t>Reduce impedance mismatches between application logic and databases.</a:t>
            </a:r>
          </a:p>
          <a:p>
            <a:pPr lvl="1"/>
            <a:r>
              <a:rPr lang="en-CY" sz="1800" dirty="0"/>
              <a:t>Unclock better optimization opportunities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6A9386-4F29-E931-919D-C3B3E2BB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7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2BB8-9464-E4D0-BA29-8F4694FBC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brain&#10;&#10;AI-generated content may be incorrect.">
            <a:extLst>
              <a:ext uri="{FF2B5EF4-FFF2-40B4-BE49-F238E27FC236}">
                <a16:creationId xmlns:a16="http://schemas.microsoft.com/office/drawing/2014/main" id="{21B68C5D-F517-075E-8CE5-A1195CFE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25" y="777025"/>
            <a:ext cx="5013872" cy="4961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CCD44-E3C0-82D7-A3E5-5D6AA2E2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CY" dirty="0"/>
              <a:t>Second Mapping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1972A6-9329-64C1-00D8-7FA9B915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Minimizes the required data structures.</a:t>
            </a:r>
          </a:p>
          <a:p>
            <a:r>
              <a:rPr lang="en-GB" sz="2000" dirty="0"/>
              <a:t>Person and its subclasses are merged into a single table.</a:t>
            </a:r>
          </a:p>
          <a:p>
            <a:r>
              <a:rPr lang="en-US" sz="2000" dirty="0"/>
              <a:t>Use of array to store multi-valued attribute.</a:t>
            </a:r>
          </a:p>
          <a:p>
            <a:r>
              <a:rPr lang="en-US" sz="2000" dirty="0"/>
              <a:t>Move Section(weak entity) into Course</a:t>
            </a:r>
          </a:p>
          <a:p>
            <a:r>
              <a:rPr lang="en-US" sz="2000" dirty="0"/>
              <a:t>Result:</a:t>
            </a:r>
          </a:p>
          <a:p>
            <a:pPr lvl="1"/>
            <a:r>
              <a:rPr lang="en-US" sz="1800" dirty="0"/>
              <a:t>Reduces number of Joins</a:t>
            </a:r>
          </a:p>
          <a:p>
            <a:pPr lvl="1"/>
            <a:r>
              <a:rPr lang="en-US" sz="1800" dirty="0"/>
              <a:t>Require use of </a:t>
            </a:r>
            <a:r>
              <a:rPr lang="en-US" sz="1800" i="1" dirty="0"/>
              <a:t>unnest</a:t>
            </a:r>
            <a:r>
              <a:rPr lang="en-US" sz="1800" dirty="0"/>
              <a:t> operation, not very optimized.</a:t>
            </a:r>
            <a:endParaRPr lang="en-US" sz="1800" i="1" dirty="0"/>
          </a:p>
        </p:txBody>
      </p:sp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5023489E-428D-26D1-F262-B0179797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8A3CD-8C36-6DC8-F393-3CBD2EE6D7A9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59FC6-1FC7-68E9-FE5E-666F9A876D0B}"/>
              </a:ext>
            </a:extLst>
          </p:cNvPr>
          <p:cNvSpPr txBox="1"/>
          <p:nvPr/>
        </p:nvSpPr>
        <p:spPr>
          <a:xfrm>
            <a:off x="9062835" y="5852696"/>
            <a:ext cx="2371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Y" dirty="0"/>
              <a:t>Green: Relationship</a:t>
            </a:r>
          </a:p>
          <a:p>
            <a:r>
              <a:rPr lang="en-CY" dirty="0"/>
              <a:t>Gray: Entity</a:t>
            </a:r>
          </a:p>
          <a:p>
            <a:r>
              <a:rPr lang="en-CY" dirty="0"/>
              <a:t>White: Attribute</a:t>
            </a:r>
          </a:p>
        </p:txBody>
      </p:sp>
    </p:spTree>
    <p:extLst>
      <p:ext uri="{BB962C8B-B14F-4D97-AF65-F5344CB8AC3E}">
        <p14:creationId xmlns:p14="http://schemas.microsoft.com/office/powerpoint/2010/main" val="3926021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DBA9B-9C71-9F89-B72D-2FA51E1A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brain&#10;&#10;AI-generated content may be incorrect.">
            <a:extLst>
              <a:ext uri="{FF2B5EF4-FFF2-40B4-BE49-F238E27FC236}">
                <a16:creationId xmlns:a16="http://schemas.microsoft.com/office/drawing/2014/main" id="{9A28D639-A6A7-11DE-96B4-11FA68B4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25" y="866775"/>
            <a:ext cx="5037684" cy="4984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440D2-4201-BB59-65D3-CB0E8F92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CY" dirty="0"/>
              <a:t>Third Mapping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257BE9-DF2E-DADD-8BD9-86D27717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Two entities in a many-to-many relationship are stored within a single data structure.</a:t>
            </a:r>
          </a:p>
          <a:p>
            <a:r>
              <a:rPr lang="en-US" sz="2400" dirty="0"/>
              <a:t>Implemented using PostgreSQL.</a:t>
            </a:r>
          </a:p>
          <a:p>
            <a:pPr lvl="1"/>
            <a:r>
              <a:rPr lang="en-US" sz="2000" dirty="0"/>
              <a:t>Data duplication</a:t>
            </a:r>
          </a:p>
          <a:p>
            <a:pPr lvl="1"/>
            <a:r>
              <a:rPr lang="en-US" sz="2000" dirty="0"/>
              <a:t>Higher cost of insert, updates, deletes</a:t>
            </a:r>
          </a:p>
          <a:p>
            <a:pPr lvl="1"/>
            <a:r>
              <a:rPr lang="en-US" sz="2000" dirty="0"/>
              <a:t>Goal: research alternative representations</a:t>
            </a:r>
          </a:p>
        </p:txBody>
      </p:sp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8CBD6C01-9F2D-9AD2-E134-358ECDBE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939732-ABD7-62E9-AF6C-1975880814C7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3E83E-45D6-5BF1-F016-0C7C0227BAD3}"/>
              </a:ext>
            </a:extLst>
          </p:cNvPr>
          <p:cNvSpPr txBox="1"/>
          <p:nvPr/>
        </p:nvSpPr>
        <p:spPr>
          <a:xfrm>
            <a:off x="9062835" y="5852696"/>
            <a:ext cx="2371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Y" dirty="0"/>
              <a:t>Green: Relationship</a:t>
            </a:r>
          </a:p>
          <a:p>
            <a:r>
              <a:rPr lang="en-CY" dirty="0"/>
              <a:t>Gray: Entity</a:t>
            </a:r>
          </a:p>
          <a:p>
            <a:r>
              <a:rPr lang="en-CY" dirty="0"/>
              <a:t>White: Attribute</a:t>
            </a:r>
          </a:p>
        </p:txBody>
      </p:sp>
    </p:spTree>
    <p:extLst>
      <p:ext uri="{BB962C8B-B14F-4D97-AF65-F5344CB8AC3E}">
        <p14:creationId xmlns:p14="http://schemas.microsoft.com/office/powerpoint/2010/main" val="1067093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8BFD0-8C08-726A-3522-024F1FF77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2A92-CAB1-0A89-E32A-125D429E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Key researach challenges on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938B-FAFB-4F8A-C806-40F78322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239584"/>
          </a:xfrm>
        </p:spPr>
        <p:txBody>
          <a:bodyPr>
            <a:normAutofit/>
          </a:bodyPr>
          <a:lstStyle/>
          <a:p>
            <a:r>
              <a:rPr lang="en-GB" sz="2400" dirty="0">
                <a:sym typeface="Wingdings" pitchFamily="2" charset="2"/>
              </a:rPr>
              <a:t>Determine the optimal mapping for a given schema, dataset, and query workload.</a:t>
            </a:r>
          </a:p>
          <a:p>
            <a:r>
              <a:rPr lang="en-GB" sz="2400" dirty="0">
                <a:sym typeface="Wingdings" pitchFamily="2" charset="2"/>
              </a:rPr>
              <a:t>Develop methods to automate the generation of these mappings efficiently.</a:t>
            </a:r>
          </a:p>
          <a:p>
            <a:r>
              <a:rPr lang="en-GB" sz="2400" dirty="0">
                <a:sym typeface="Wingdings" pitchFamily="2" charset="2"/>
              </a:rPr>
              <a:t>This is part of future work.</a:t>
            </a:r>
          </a:p>
          <a:p>
            <a:pPr marL="457200" lvl="1" indent="0">
              <a:buNone/>
            </a:pPr>
            <a:r>
              <a:rPr lang="en-GB" sz="2000" dirty="0">
                <a:sym typeface="Wingdings" pitchFamily="2" charset="2"/>
              </a:rPr>
              <a:t>Remember: must satisfy that mapping is reversable and handles CRUD operations  efficiently.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B0D644-E3BD-348D-0023-EB1D1A0E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43249-B1C8-11A2-6042-69A205D5AD9D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23568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EE6E2-EA6D-9BA3-44C0-93765C0F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B7DCF-A274-B0B4-8AD3-6C3BE641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CY" dirty="0"/>
              <a:t>Prototype: ErbiumDB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7903A-DCBE-E755-78BF-1FFA694A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ym typeface="Wingdings" pitchFamily="2" charset="2"/>
              </a:rPr>
              <a:t>Proof-of-concept prototype system.</a:t>
            </a:r>
          </a:p>
          <a:p>
            <a:r>
              <a:rPr lang="en-GB" sz="2000" dirty="0">
                <a:sym typeface="Wingdings" pitchFamily="2" charset="2"/>
              </a:rPr>
              <a:t>Use to explore research questions raised.</a:t>
            </a:r>
          </a:p>
          <a:p>
            <a:r>
              <a:rPr lang="en-GB" sz="2000" dirty="0">
                <a:sym typeface="Wingdings" pitchFamily="2" charset="2"/>
              </a:rPr>
              <a:t>Written in python.</a:t>
            </a:r>
          </a:p>
          <a:p>
            <a:r>
              <a:rPr lang="en-GB" sz="2000" dirty="0">
                <a:sym typeface="Wingdings" pitchFamily="2" charset="2"/>
              </a:rPr>
              <a:t>Developed as a layer on top of PostgreSQL, with the aim of expanding support to other backends like Apache </a:t>
            </a:r>
            <a:r>
              <a:rPr lang="en-GB" sz="2000" dirty="0" err="1">
                <a:sym typeface="Wingdings" pitchFamily="2" charset="2"/>
              </a:rPr>
              <a:t>DataFusion</a:t>
            </a:r>
            <a:r>
              <a:rPr lang="en-GB" sz="2000" dirty="0">
                <a:sym typeface="Wingdings" pitchFamily="2" charset="2"/>
              </a:rPr>
              <a:t>.</a:t>
            </a:r>
          </a:p>
          <a:p>
            <a:r>
              <a:rPr lang="en-GB" sz="2000" dirty="0">
                <a:sym typeface="Wingdings" pitchFamily="2" charset="2"/>
              </a:rPr>
              <a:t>Mapping is kept in a JSON object in database and read into memory on initialization time.</a:t>
            </a:r>
          </a:p>
        </p:txBody>
      </p:sp>
      <p:pic>
        <p:nvPicPr>
          <p:cNvPr id="7" name="Picture 6" descr="A diagram of a computer hardware system&#10;&#10;AI-generated content may be incorrect.">
            <a:extLst>
              <a:ext uri="{FF2B5EF4-FFF2-40B4-BE49-F238E27FC236}">
                <a16:creationId xmlns:a16="http://schemas.microsoft.com/office/drawing/2014/main" id="{F018145E-8080-1765-906D-AD7BA702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16" r="2847" b="3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25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97EF8A-DB69-ABDD-037E-FFEBB9BD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7AFB5-13C8-8D6B-3ADD-01F149B2E879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4123575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CD65-7C28-3375-7D6C-C4F29C6B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374A6-F21B-F42F-7A55-41E30846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CY"/>
              <a:t>Prototype: ErbiumDB</a:t>
            </a:r>
            <a:endParaRPr lang="en-CY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5501-3AD1-063E-7A54-9C5E7534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itchFamily="2" charset="2"/>
              </a:rPr>
              <a:t>DDL does most heavy work:</a:t>
            </a:r>
          </a:p>
          <a:p>
            <a:pPr lvl="1"/>
            <a:r>
              <a:rPr lang="en-GB" dirty="0">
                <a:sym typeface="Wingdings" pitchFamily="2" charset="2"/>
              </a:rPr>
              <a:t>Generates an E/R graph from entity and relationship creation statements.</a:t>
            </a:r>
          </a:p>
          <a:p>
            <a:pPr lvl="1"/>
            <a:r>
              <a:rPr lang="en-GB" dirty="0">
                <a:sym typeface="Wingdings" pitchFamily="2" charset="2"/>
              </a:rPr>
              <a:t>Continuously updates the graph as the schema evolves.</a:t>
            </a:r>
          </a:p>
        </p:txBody>
      </p:sp>
      <p:pic>
        <p:nvPicPr>
          <p:cNvPr id="7" name="Picture 6" descr="A diagram of a computer hardware system&#10;&#10;AI-generated content may be incorrect.">
            <a:extLst>
              <a:ext uri="{FF2B5EF4-FFF2-40B4-BE49-F238E27FC236}">
                <a16:creationId xmlns:a16="http://schemas.microsoft.com/office/drawing/2014/main" id="{7C3F9990-22EB-5A08-462D-137C3D5A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16" r="2847" b="3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3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0BE33F-64D1-C17E-0803-AAFE454C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5ECAB-B884-625C-EEE7-91D4D52B9042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431496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1A11-B3DF-DFC4-C1AD-CCD632ED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E593-037F-D9FF-4C57-3FBBF2CA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Results on E/R Model Mappings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6764E-9EB5-2C7B-6BA3-AE5A4809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Experimented with: Multi-Valued Attributes, Type Hierarchy, Folding Weak Entities into Composite Types, Pre-Computed Joins.</a:t>
            </a:r>
          </a:p>
          <a:p>
            <a:endParaRPr lang="en-GB" sz="2400" dirty="0"/>
          </a:p>
          <a:p>
            <a:r>
              <a:rPr lang="en-GB" sz="2400" dirty="0"/>
              <a:t>Different storage layouts affect performance significantly, highlighting trade-offs.</a:t>
            </a:r>
          </a:p>
          <a:p>
            <a:r>
              <a:rPr lang="en-GB" sz="2400" dirty="0"/>
              <a:t>PostgreSQL has optimizations missing for nested structures, suggesting a need for better query execution techniques.</a:t>
            </a:r>
          </a:p>
          <a:p>
            <a:pPr>
              <a:buFont typeface="Wingdings" pitchFamily="2" charset="2"/>
              <a:buChar char="à"/>
            </a:pPr>
            <a:r>
              <a:rPr lang="en-GB" sz="2400" dirty="0"/>
              <a:t>The best storage model depends on the workload. Logical independence allows flexibility in choosing the best representation.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46E6BB-3022-914D-7E79-06142D84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72300-CFFC-D562-BD8D-EB96E6484F0E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786899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15E82-BA67-791E-C178-6B9C9B77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79BF-D564-9C1E-40DA-EE6EBB03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83930-7D9D-1EB4-EF45-3CF5BB84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239584"/>
          </a:xfrm>
        </p:spPr>
        <p:txBody>
          <a:bodyPr>
            <a:normAutofit/>
          </a:bodyPr>
          <a:lstStyle/>
          <a:p>
            <a:r>
              <a:rPr lang="en-GB" sz="2400" dirty="0"/>
              <a:t>Databases have improved internally, but not for users</a:t>
            </a:r>
          </a:p>
          <a:p>
            <a:pPr lvl="1"/>
            <a:r>
              <a:rPr lang="en-GB" sz="2000" dirty="0"/>
              <a:t>Advances in storage &amp; query execution exist, but user-facing database models remain outdated.</a:t>
            </a:r>
          </a:p>
          <a:p>
            <a:pPr lvl="1"/>
            <a:r>
              <a:rPr lang="en-GB" sz="2000" dirty="0"/>
              <a:t>Industry has patched this gap with ORMs, APIs, and external layers.</a:t>
            </a:r>
          </a:p>
          <a:p>
            <a:r>
              <a:rPr lang="en-GB" sz="2400" dirty="0"/>
              <a:t>The E/R Model is a Strong Middle Ground.</a:t>
            </a:r>
          </a:p>
          <a:p>
            <a:pPr lvl="1"/>
            <a:r>
              <a:rPr lang="en-GB" sz="2000" dirty="0"/>
              <a:t>It raises abstraction while maintaining simplicity &amp; usability.</a:t>
            </a:r>
          </a:p>
          <a:p>
            <a:pPr lvl="1"/>
            <a:r>
              <a:rPr lang="en-GB" sz="2000" dirty="0"/>
              <a:t>Enhancing logical independence inside databases unlocks new optimizations.</a:t>
            </a:r>
          </a:p>
          <a:p>
            <a:endParaRPr lang="en-GB" sz="24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FE7059-6E61-8999-CD05-C80E86D9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4BED4-1128-0F48-1D82-C45F47E5BD81}"/>
              </a:ext>
            </a:extLst>
          </p:cNvPr>
          <p:cNvSpPr txBox="1"/>
          <p:nvPr/>
        </p:nvSpPr>
        <p:spPr>
          <a:xfrm>
            <a:off x="5418667" y="523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3457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24394-A746-8B8A-B30D-B52383B5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9CB9-7460-9C6A-B1F2-97EB5840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Why should change happen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00C2-321B-7218-E919-4FE2AC8C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800" u="sng" dirty="0"/>
              <a:t>Unwieldy and hard-to-understand schemas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/>
              <a:t>Often </a:t>
            </a:r>
            <a:r>
              <a:rPr lang="en-GB" sz="2000" i="1" dirty="0"/>
              <a:t>large</a:t>
            </a:r>
            <a:r>
              <a:rPr lang="en-GB" sz="2000" dirty="0"/>
              <a:t>, </a:t>
            </a:r>
            <a:r>
              <a:rPr lang="en-GB" sz="2000" i="1" dirty="0"/>
              <a:t>unintuitive</a:t>
            </a:r>
            <a:r>
              <a:rPr lang="en-GB" sz="2000" dirty="0"/>
              <a:t>, </a:t>
            </a:r>
            <a:r>
              <a:rPr lang="en-GB" sz="2000" i="1" dirty="0"/>
              <a:t>hard to understand</a:t>
            </a:r>
            <a:r>
              <a:rPr lang="en-GB" sz="2000" dirty="0"/>
              <a:t>, </a:t>
            </a:r>
            <a:r>
              <a:rPr lang="en-GB" sz="2000" i="1" dirty="0"/>
              <a:t>Hard to create and validate queries for a specific task.</a:t>
            </a:r>
            <a:endParaRPr lang="en-GB" sz="2000" dirty="0"/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/>
              <a:t>Insufficient information available regarding attributes; documentation(maintained externally) usually </a:t>
            </a:r>
            <a:r>
              <a:rPr lang="en-GB" sz="2000" i="1" u="sng" dirty="0"/>
              <a:t>not</a:t>
            </a:r>
            <a:r>
              <a:rPr lang="en-GB" sz="2000" i="1" dirty="0"/>
              <a:t> up-to-date</a:t>
            </a:r>
            <a:r>
              <a:rPr lang="en-GB" sz="2000" dirty="0"/>
              <a:t>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/>
              <a:t>“Schema decay”: Small changes overtime made to the original schema allow it to stray away from principled normal forms. Schema evolution is not supported natively, requiring users to write custom migration scripts </a:t>
            </a:r>
            <a:r>
              <a:rPr lang="en-GB" sz="2000" dirty="0">
                <a:sym typeface="Wingdings" pitchFamily="2" charset="2"/>
              </a:rPr>
              <a:t> error prone and time consuming.</a:t>
            </a:r>
            <a:endParaRPr lang="en-GB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2AA446-502D-5B4C-5916-15A97D33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8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1618-CFBC-1FA5-2DBF-94A8D274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C213-E3C0-0438-5D34-2E728301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Why should change happen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6405-17F1-D8A1-8822-68CC8812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 startAt="2"/>
            </a:pPr>
            <a:r>
              <a:rPr lang="en-GB" sz="2400" u="sng" dirty="0"/>
              <a:t>Data governance and compliance</a:t>
            </a:r>
            <a:endParaRPr lang="en-CY" sz="2400" u="sng" dirty="0"/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/>
              <a:t>Must comply with GDPR </a:t>
            </a:r>
            <a:r>
              <a:rPr lang="en-GB" sz="2000" dirty="0">
                <a:sym typeface="Wingdings" pitchFamily="2" charset="2"/>
              </a:rPr>
              <a:t> More careful account of personal data</a:t>
            </a:r>
          </a:p>
          <a:p>
            <a:pPr lvl="2" indent="-285750"/>
            <a:r>
              <a:rPr lang="en-GB" sz="1800" dirty="0">
                <a:sym typeface="Wingdings" pitchFamily="2" charset="2"/>
              </a:rPr>
              <a:t>This includes the deletion of User Data when requested(which is an entity-oriented operation), but…</a:t>
            </a:r>
          </a:p>
          <a:p>
            <a:pPr lvl="2" indent="-285750"/>
            <a:r>
              <a:rPr lang="en-GB" sz="1800" dirty="0">
                <a:sym typeface="Wingdings" pitchFamily="2" charset="2"/>
              </a:rPr>
              <a:t>In normalized relational schemas, data of user is scattered across tables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000" dirty="0">
                <a:sym typeface="Wingdings" pitchFamily="2" charset="2"/>
              </a:rPr>
              <a:t>Today’s workarounds: E</a:t>
            </a:r>
            <a:r>
              <a:rPr lang="en-GB" sz="2000" dirty="0"/>
              <a:t>xternal metadata managers</a:t>
            </a:r>
          </a:p>
          <a:p>
            <a:pPr lvl="2" indent="-285750"/>
            <a:r>
              <a:rPr lang="en-GB" sz="1800" dirty="0">
                <a:sym typeface="Wingdings" pitchFamily="2" charset="2"/>
              </a:rPr>
              <a:t>Difficult to setup and maintain.</a:t>
            </a:r>
          </a:p>
          <a:p>
            <a:pPr lvl="2" indent="-285750"/>
            <a:r>
              <a:rPr lang="en-GB" sz="1800" dirty="0">
                <a:sym typeface="Wingdings" pitchFamily="2" charset="2"/>
              </a:rPr>
              <a:t>Not well incorporated into the database or application code.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C42EE3-E4FA-C941-56BB-47AAB1DC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2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2B2E-7FE9-B813-0599-0C81A58F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F15B-ACA3-13CD-5A7F-D7558E45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Why should change happen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D1E6-82B4-CDA3-F30F-5FAD7407B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arenR" startAt="3"/>
            </a:pPr>
            <a:r>
              <a:rPr lang="en-GB" sz="2400" u="sng" dirty="0"/>
              <a:t>Impedance mismatch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CY" sz="2000" dirty="0"/>
              <a:t>Applications have entity-centric nature, but RDBs store data in tables</a:t>
            </a:r>
          </a:p>
          <a:p>
            <a:pPr lvl="1">
              <a:buFont typeface="Wingdings" pitchFamily="2" charset="2"/>
              <a:buChar char="à"/>
            </a:pPr>
            <a:r>
              <a:rPr lang="en-CY" sz="2000" dirty="0">
                <a:sym typeface="Wingdings" pitchFamily="2" charset="2"/>
              </a:rPr>
              <a:t>Neces</a:t>
            </a:r>
            <a:r>
              <a:rPr lang="en-GB" sz="2000" dirty="0">
                <a:sym typeface="Wingdings" pitchFamily="2" charset="2"/>
              </a:rPr>
              <a:t>s</a:t>
            </a:r>
            <a:r>
              <a:rPr lang="en-CY" sz="2000" dirty="0">
                <a:sym typeface="Wingdings" pitchFamily="2" charset="2"/>
              </a:rPr>
              <a:t>ary to use Data Layer on top of the DB (normally API service or Object-Relational Mapper(ORM)).</a:t>
            </a:r>
          </a:p>
          <a:p>
            <a:pPr lvl="2">
              <a:buFont typeface="Wingdings" pitchFamily="2" charset="2"/>
              <a:buChar char="à"/>
            </a:pPr>
            <a:r>
              <a:rPr lang="en-CY" sz="1800" dirty="0">
                <a:sym typeface="Wingdings" pitchFamily="2" charset="2"/>
              </a:rPr>
              <a:t>Duplication of effort.</a:t>
            </a:r>
          </a:p>
          <a:p>
            <a:pPr lvl="2">
              <a:buFont typeface="Wingdings" pitchFamily="2" charset="2"/>
              <a:buChar char="à"/>
            </a:pPr>
            <a:r>
              <a:rPr lang="en-CY" sz="1800" dirty="0">
                <a:sym typeface="Wingdings" pitchFamily="2" charset="2"/>
              </a:rPr>
              <a:t>Mappings can be difficult to maintain and lead to data inconsistency</a:t>
            </a:r>
          </a:p>
          <a:p>
            <a:pPr marL="457200" lvl="1" indent="0">
              <a:buNone/>
            </a:pPr>
            <a:r>
              <a:rPr lang="en-GB" sz="2000" dirty="0">
                <a:sym typeface="Wingdings" pitchFamily="2" charset="2"/>
              </a:rPr>
              <a:t>Many databases (e.g., PostgreSQL + </a:t>
            </a:r>
            <a:r>
              <a:rPr lang="en-GB" sz="2000" dirty="0" err="1">
                <a:sym typeface="Wingdings" pitchFamily="2" charset="2"/>
              </a:rPr>
              <a:t>PostGraphile</a:t>
            </a:r>
            <a:r>
              <a:rPr lang="en-GB" sz="2000" dirty="0">
                <a:sym typeface="Wingdings" pitchFamily="2" charset="2"/>
              </a:rPr>
              <a:t>) can natively handle hierarchical queries, reducing the need for extra layers</a:t>
            </a:r>
            <a:endParaRPr lang="en-CY" sz="20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131EC7-0A3F-043C-49F9-24FDCB23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2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34C10-AD5F-5A52-6151-13EFA321C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B746-3F16-76E2-BEF7-087EF23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Why should change happen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BB7F-F4D8-6629-6C42-F43CEE97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GB" sz="2400" u="sng" dirty="0"/>
              <a:t>Embracing JSON and Property Graph Data Models.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CY" sz="2000" dirty="0"/>
              <a:t>Much success of other data models (JSON, XML, etc.)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CY" sz="2000" dirty="0"/>
              <a:t>Often used for same purpose as RDBs, or built as layers on top of them.</a:t>
            </a:r>
          </a:p>
          <a:p>
            <a:pPr lvl="1">
              <a:buFont typeface="Wingdings" pitchFamily="2" charset="2"/>
              <a:buChar char="à"/>
            </a:pPr>
            <a:r>
              <a:rPr lang="en-CY" sz="2000" dirty="0"/>
              <a:t>Opinion: Unifying these models is pressing matter as it causes problems of:</a:t>
            </a:r>
          </a:p>
          <a:p>
            <a:pPr lvl="2">
              <a:buFont typeface="Wingdings" pitchFamily="2" charset="2"/>
              <a:buChar char="à"/>
            </a:pPr>
            <a:r>
              <a:rPr lang="en-CY" sz="1800" dirty="0"/>
              <a:t>D</a:t>
            </a:r>
            <a:r>
              <a:rPr lang="en-GB" sz="1800" dirty="0"/>
              <a:t>u</a:t>
            </a:r>
            <a:r>
              <a:rPr lang="en-CY" sz="1800" dirty="0"/>
              <a:t>plication of effort</a:t>
            </a:r>
          </a:p>
          <a:p>
            <a:pPr lvl="2">
              <a:buFont typeface="Wingdings" pitchFamily="2" charset="2"/>
              <a:buChar char="à"/>
            </a:pPr>
            <a:r>
              <a:rPr lang="en-CY" sz="1800" dirty="0"/>
              <a:t>Unessecary fragmentation</a:t>
            </a:r>
          </a:p>
          <a:p>
            <a:pPr lvl="2">
              <a:buFont typeface="Wingdings" pitchFamily="2" charset="2"/>
              <a:buChar char="à"/>
            </a:pPr>
            <a:r>
              <a:rPr lang="en-CY" sz="1800" dirty="0"/>
              <a:t>Both user end and backend.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B8BCA1-167E-EA7B-6E3B-55BA3466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4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22F3-41EF-353D-D052-798F039F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Why should change happen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5C73-2986-14C1-BE1E-304FEB59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arenR" startAt="5"/>
            </a:pPr>
            <a:r>
              <a:rPr lang="en-GB" sz="2000" u="sng" dirty="0"/>
              <a:t>Lack of logical independence</a:t>
            </a:r>
            <a:endParaRPr lang="en-CY" sz="2000" u="sng" dirty="0"/>
          </a:p>
          <a:p>
            <a:pPr marL="800100" lvl="1" indent="-342900">
              <a:buFont typeface="+mj-lt"/>
              <a:buAutoNum type="alphaLcParenR"/>
            </a:pPr>
            <a:r>
              <a:rPr lang="en-GB" sz="1800" dirty="0"/>
              <a:t>RDBMSs optimize physical storage over performance.</a:t>
            </a:r>
          </a:p>
          <a:p>
            <a:pPr lvl="2" indent="-285750">
              <a:buFont typeface="Wingdings" pitchFamily="2" charset="2"/>
              <a:buChar char="à"/>
            </a:pPr>
            <a:r>
              <a:rPr lang="en-GB" sz="1600" dirty="0"/>
              <a:t>Lack logical independence, meaning schema decisions affect performance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800" dirty="0"/>
              <a:t>Schema design choices must be made early and are hard to change</a:t>
            </a:r>
          </a:p>
          <a:p>
            <a:pPr lvl="2" indent="-285750">
              <a:buFont typeface="Wingdings" pitchFamily="2" charset="2"/>
              <a:buChar char="à"/>
            </a:pPr>
            <a:r>
              <a:rPr lang="en-GB" sz="1600" dirty="0">
                <a:sym typeface="Wingdings" pitchFamily="2" charset="2"/>
              </a:rPr>
              <a:t>Can limit performance and scalability</a:t>
            </a:r>
          </a:p>
          <a:p>
            <a:pPr lvl="2" indent="-285750">
              <a:buFont typeface="Wingdings" pitchFamily="2" charset="2"/>
              <a:buChar char="à"/>
            </a:pPr>
            <a:r>
              <a:rPr lang="en-GB" sz="1600" dirty="0">
                <a:sym typeface="Wingdings" pitchFamily="2" charset="2"/>
              </a:rPr>
              <a:t>They should be automatically optimized based on workload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800" dirty="0">
                <a:sym typeface="Wingdings" pitchFamily="2" charset="2"/>
              </a:rPr>
              <a:t>Views can help but are complex to manage and optimize.</a:t>
            </a:r>
          </a:p>
          <a:p>
            <a:pPr marL="457200" lvl="1" indent="0">
              <a:buNone/>
            </a:pPr>
            <a:r>
              <a:rPr lang="en-GB" sz="1800" dirty="0">
                <a:sym typeface="Wingdings" pitchFamily="2" charset="2"/>
              </a:rPr>
              <a:t>The paper explores how </a:t>
            </a:r>
            <a:r>
              <a:rPr lang="en-GB" sz="1800" i="1" dirty="0">
                <a:sym typeface="Wingdings" pitchFamily="2" charset="2"/>
              </a:rPr>
              <a:t>better logical independence </a:t>
            </a:r>
            <a:r>
              <a:rPr lang="en-GB" sz="1800" dirty="0">
                <a:sym typeface="Wingdings" pitchFamily="2" charset="2"/>
              </a:rPr>
              <a:t>can </a:t>
            </a:r>
            <a:r>
              <a:rPr lang="en-GB" sz="1800" i="1" dirty="0">
                <a:sym typeface="Wingdings" pitchFamily="2" charset="2"/>
              </a:rPr>
              <a:t>boost database performance.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F96A12-43C5-EE43-8F3C-F41BDB2A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4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78AF-AB6F-FD75-1EDB-38BF1BD3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F130-6167-468B-5CD4-B20E45A0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Why E/R?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7F17-4EA6-4E03-54B9-2B959F6D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1" dirty="0">
                <a:sym typeface="Wingdings" pitchFamily="2" charset="2"/>
              </a:rPr>
              <a:t>Argument for the need to give more effort in developing and implementing advanced abstractions directly within database systems, not used just for schema-design.</a:t>
            </a:r>
          </a:p>
          <a:p>
            <a:r>
              <a:rPr lang="en-GB" sz="2400" i="1" dirty="0">
                <a:sym typeface="Wingdings" pitchFamily="2" charset="2"/>
              </a:rPr>
              <a:t>Provides better structure than document and graph databases.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5F9D99-B010-6AAB-DB1E-ADD68E72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5606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2196</TotalTime>
  <Words>1772</Words>
  <Application>Microsoft Macintosh PowerPoint</Application>
  <PresentationFormat>Widescreen</PresentationFormat>
  <Paragraphs>184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Wingdings</vt:lpstr>
      <vt:lpstr>Wingdings 3</vt:lpstr>
      <vt:lpstr>Wisp</vt:lpstr>
      <vt:lpstr>Beyond Relations: A Case for Elevating to the Entity-Relationship Abstraction by Amol Deshpande University of Maryland College Park, USA</vt:lpstr>
      <vt:lpstr>Abstract</vt:lpstr>
      <vt:lpstr>Abstract</vt:lpstr>
      <vt:lpstr>Why should change happen now?</vt:lpstr>
      <vt:lpstr>Why should change happen now?</vt:lpstr>
      <vt:lpstr>Why should change happen now?</vt:lpstr>
      <vt:lpstr>Why should change happen now?</vt:lpstr>
      <vt:lpstr>Why should change happen now?</vt:lpstr>
      <vt:lpstr>Why E/R?</vt:lpstr>
      <vt:lpstr>Advantages of E/R over other models</vt:lpstr>
      <vt:lpstr>Property Graphs &amp; E/R Model</vt:lpstr>
      <vt:lpstr>Past Failures to Move Beyond Relational Databases</vt:lpstr>
      <vt:lpstr>Performance Concerns and Solutions</vt:lpstr>
      <vt:lpstr>Example Design</vt:lpstr>
      <vt:lpstr>Example Design – Create Entity</vt:lpstr>
      <vt:lpstr>Example Design – Create weak entity</vt:lpstr>
      <vt:lpstr>Example Design – Create subclass entity</vt:lpstr>
      <vt:lpstr>Example Design – Create Relationship</vt:lpstr>
      <vt:lpstr>Example Design – Relationship name and attribute on relationship</vt:lpstr>
      <vt:lpstr>Example Design – Query Example</vt:lpstr>
      <vt:lpstr>Query example explanation</vt:lpstr>
      <vt:lpstr>Schema Evolution</vt:lpstr>
      <vt:lpstr>Example of difference during schema changes</vt:lpstr>
      <vt:lpstr>Defining class hierarchies in E/R</vt:lpstr>
      <vt:lpstr>Schema changes are complex</vt:lpstr>
      <vt:lpstr>Mapping to Physical Representation</vt:lpstr>
      <vt:lpstr>Mapping to Physical Representation</vt:lpstr>
      <vt:lpstr>Explore Possible Mappings</vt:lpstr>
      <vt:lpstr>First Mapping</vt:lpstr>
      <vt:lpstr>Second Mapping</vt:lpstr>
      <vt:lpstr>Third Mapping</vt:lpstr>
      <vt:lpstr>Key researach challenges on Mapping</vt:lpstr>
      <vt:lpstr>Prototype: ErbiumDB</vt:lpstr>
      <vt:lpstr>Prototype: ErbiumDB</vt:lpstr>
      <vt:lpstr>Experimental Results on E/R Model Mappings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Panayiotis Liotatis</dc:creator>
  <cp:lastModifiedBy>Panayiotis Liotatis</cp:lastModifiedBy>
  <cp:revision>21</cp:revision>
  <cp:lastPrinted>2025-02-12T20:07:04Z</cp:lastPrinted>
  <dcterms:created xsi:type="dcterms:W3CDTF">2025-02-12T19:56:21Z</dcterms:created>
  <dcterms:modified xsi:type="dcterms:W3CDTF">2025-03-06T00:52:57Z</dcterms:modified>
</cp:coreProperties>
</file>