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29"/>
  </p:notesMasterIdLst>
  <p:sldIdLst>
    <p:sldId id="323" r:id="rId2"/>
    <p:sldId id="288" r:id="rId3"/>
    <p:sldId id="290" r:id="rId4"/>
    <p:sldId id="291" r:id="rId5"/>
    <p:sldId id="295" r:id="rId6"/>
    <p:sldId id="296" r:id="rId7"/>
    <p:sldId id="297" r:id="rId8"/>
    <p:sldId id="298" r:id="rId9"/>
    <p:sldId id="300" r:id="rId10"/>
    <p:sldId id="301" r:id="rId11"/>
    <p:sldId id="303" r:id="rId12"/>
    <p:sldId id="304" r:id="rId13"/>
    <p:sldId id="308" r:id="rId14"/>
    <p:sldId id="306" r:id="rId15"/>
    <p:sldId id="310" r:id="rId16"/>
    <p:sldId id="313" r:id="rId17"/>
    <p:sldId id="312" r:id="rId18"/>
    <p:sldId id="321" r:id="rId19"/>
    <p:sldId id="316" r:id="rId20"/>
    <p:sldId id="267" r:id="rId21"/>
    <p:sldId id="314" r:id="rId22"/>
    <p:sldId id="285" r:id="rId23"/>
    <p:sldId id="287" r:id="rId24"/>
    <p:sldId id="294" r:id="rId25"/>
    <p:sldId id="320" r:id="rId26"/>
    <p:sldId id="319" r:id="rId27"/>
    <p:sldId id="32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91"/>
    <p:restoredTop sz="77687"/>
  </p:normalViewPr>
  <p:slideViewPr>
    <p:cSldViewPr snapToGrid="0">
      <p:cViewPr varScale="1">
        <p:scale>
          <a:sx n="98" d="100"/>
          <a:sy n="98" d="100"/>
        </p:scale>
        <p:origin x="22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61CE68-E3A3-45B6-A7B6-457774130ACE}" type="datetimeFigureOut">
              <a:t>5/1/25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2B22CA-1712-4385-A7D9-12A6980EA1CB}" type="slidenum">
              <a:t>‹#›</a:t>
            </a:fld>
            <a:endParaRPr lang="en-US"/>
          </a:p>
        </p:txBody>
      </p:sp>
    </p:spTree>
    <p:extLst>
      <p:ext uri="{BB962C8B-B14F-4D97-AF65-F5344CB8AC3E}">
        <p14:creationId xmlns:p14="http://schemas.microsoft.com/office/powerpoint/2010/main" val="2334367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2F0C4F-D6A7-6CD3-E28C-C7000FEDC4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2D9D9B-0B27-C23D-B55B-0635AE6482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6563241-AF81-2001-9B75-965E67F8D559}"/>
              </a:ext>
            </a:extLst>
          </p:cNvPr>
          <p:cNvSpPr>
            <a:spLocks noGrp="1"/>
          </p:cNvSpPr>
          <p:nvPr>
            <p:ph type="body" idx="1"/>
          </p:nvPr>
        </p:nvSpPr>
        <p:spPr/>
        <p:txBody>
          <a:bodyPr/>
          <a:lstStyle/>
          <a:p>
            <a:r>
              <a:rPr lang="en-US" dirty="0"/>
              <a:t>A new caching technique of cloud data warehouses for query </a:t>
            </a:r>
            <a:r>
              <a:rPr lang="en-US" dirty="0" err="1"/>
              <a:t>ooptimizaiton</a:t>
            </a:r>
            <a:r>
              <a:rPr lang="en-US" dirty="0"/>
              <a:t>.</a:t>
            </a:r>
          </a:p>
        </p:txBody>
      </p:sp>
      <p:sp>
        <p:nvSpPr>
          <p:cNvPr id="4" name="Slide Number Placeholder 3">
            <a:extLst>
              <a:ext uri="{FF2B5EF4-FFF2-40B4-BE49-F238E27FC236}">
                <a16:creationId xmlns:a16="http://schemas.microsoft.com/office/drawing/2014/main" id="{0081CCB7-D586-4D87-C326-8E664B708CBB}"/>
              </a:ext>
            </a:extLst>
          </p:cNvPr>
          <p:cNvSpPr>
            <a:spLocks noGrp="1"/>
          </p:cNvSpPr>
          <p:nvPr>
            <p:ph type="sldNum" sz="quarter" idx="5"/>
          </p:nvPr>
        </p:nvSpPr>
        <p:spPr/>
        <p:txBody>
          <a:bodyPr/>
          <a:lstStyle/>
          <a:p>
            <a:fld id="{952B22CA-1712-4385-A7D9-12A6980EA1CB}" type="slidenum">
              <a:rPr lang="en-US" smtClean="0"/>
              <a:t>1</a:t>
            </a:fld>
            <a:endParaRPr lang="en-US"/>
          </a:p>
        </p:txBody>
      </p:sp>
    </p:spTree>
    <p:extLst>
      <p:ext uri="{BB962C8B-B14F-4D97-AF65-F5344CB8AC3E}">
        <p14:creationId xmlns:p14="http://schemas.microsoft.com/office/powerpoint/2010/main" val="1209603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shows the comparison of the approaches and the proposed approach that we will soon introduce.</a:t>
            </a:r>
          </a:p>
        </p:txBody>
      </p:sp>
      <p:sp>
        <p:nvSpPr>
          <p:cNvPr id="4" name="Slide Number Placeholder 3"/>
          <p:cNvSpPr>
            <a:spLocks noGrp="1"/>
          </p:cNvSpPr>
          <p:nvPr>
            <p:ph type="sldNum" sz="quarter" idx="5"/>
          </p:nvPr>
        </p:nvSpPr>
        <p:spPr/>
        <p:txBody>
          <a:bodyPr/>
          <a:lstStyle/>
          <a:p>
            <a:fld id="{952B22CA-1712-4385-A7D9-12A6980EA1CB}" type="slidenum">
              <a:rPr lang="en-US" smtClean="0"/>
              <a:t>12</a:t>
            </a:fld>
            <a:endParaRPr lang="en-US"/>
          </a:p>
        </p:txBody>
      </p:sp>
    </p:spTree>
    <p:extLst>
      <p:ext uri="{BB962C8B-B14F-4D97-AF65-F5344CB8AC3E}">
        <p14:creationId xmlns:p14="http://schemas.microsoft.com/office/powerpoint/2010/main" val="3309631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Their motivation is that. .</a:t>
            </a:r>
          </a:p>
        </p:txBody>
      </p:sp>
      <p:sp>
        <p:nvSpPr>
          <p:cNvPr id="4" name="Slide Number Placeholder 3"/>
          <p:cNvSpPr>
            <a:spLocks noGrp="1"/>
          </p:cNvSpPr>
          <p:nvPr>
            <p:ph type="sldNum" sz="quarter" idx="5"/>
          </p:nvPr>
        </p:nvSpPr>
        <p:spPr/>
        <p:txBody>
          <a:bodyPr/>
          <a:lstStyle/>
          <a:p>
            <a:fld id="{952B22CA-1712-4385-A7D9-12A6980EA1CB}" type="slidenum">
              <a:rPr lang="en-US" smtClean="0"/>
              <a:t>13</a:t>
            </a:fld>
            <a:endParaRPr lang="en-US"/>
          </a:p>
        </p:txBody>
      </p:sp>
    </p:spTree>
    <p:extLst>
      <p:ext uri="{BB962C8B-B14F-4D97-AF65-F5344CB8AC3E}">
        <p14:creationId xmlns:p14="http://schemas.microsoft.com/office/powerpoint/2010/main" val="42116230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Their motivation is that they need a caching technique that fills the gaps of the prior techniques, since they all have some limitations such as.</a:t>
            </a:r>
          </a:p>
          <a:p>
            <a:r>
              <a:rPr lang="en-US" dirty="0"/>
              <a:t>Low maintenance cost, avoid time expensive </a:t>
            </a:r>
            <a:r>
              <a:rPr lang="en-US" dirty="0" err="1"/>
              <a:t>synchorization</a:t>
            </a:r>
            <a:r>
              <a:rPr lang="en-US" dirty="0"/>
              <a:t>, can build caching during query execution, and good after table updates.</a:t>
            </a:r>
          </a:p>
        </p:txBody>
      </p:sp>
      <p:sp>
        <p:nvSpPr>
          <p:cNvPr id="4" name="Slide Number Placeholder 3"/>
          <p:cNvSpPr>
            <a:spLocks noGrp="1"/>
          </p:cNvSpPr>
          <p:nvPr>
            <p:ph type="sldNum" sz="quarter" idx="5"/>
          </p:nvPr>
        </p:nvSpPr>
        <p:spPr/>
        <p:txBody>
          <a:bodyPr/>
          <a:lstStyle/>
          <a:p>
            <a:fld id="{952B22CA-1712-4385-A7D9-12A6980EA1CB}" type="slidenum">
              <a:rPr lang="en-US" smtClean="0"/>
              <a:t>14</a:t>
            </a:fld>
            <a:endParaRPr lang="en-US"/>
          </a:p>
        </p:txBody>
      </p:sp>
    </p:spTree>
    <p:extLst>
      <p:ext uri="{BB962C8B-B14F-4D97-AF65-F5344CB8AC3E}">
        <p14:creationId xmlns:p14="http://schemas.microsoft.com/office/powerpoint/2010/main" val="2608042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Predicate caching has hash tables that stores the data as </a:t>
            </a:r>
            <a:r>
              <a:rPr lang="en-US" dirty="0" err="1"/>
              <a:t>hashable</a:t>
            </a:r>
            <a:r>
              <a:rPr lang="en-US" dirty="0"/>
              <a:t> strings.</a:t>
            </a:r>
          </a:p>
          <a:p>
            <a:endParaRPr lang="en-US" dirty="0"/>
          </a:p>
          <a:p>
            <a:r>
              <a:rPr lang="en-US" dirty="0"/>
              <a:t>It is up to the optimizer to decide which predicates are to be kept, based of how selective and repeatable they are</a:t>
            </a:r>
          </a:p>
          <a:p>
            <a:r>
              <a:rPr lang="en-US" dirty="0"/>
              <a:t>It was tested on Amazon Redshift and it can be integrated on it very well.</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952B22CA-1712-4385-A7D9-12A6980EA1CB}" type="slidenum">
              <a:rPr lang="en-US" smtClean="0"/>
              <a:t>16</a:t>
            </a:fld>
            <a:endParaRPr lang="en-US"/>
          </a:p>
        </p:txBody>
      </p:sp>
    </p:spTree>
    <p:extLst>
      <p:ext uri="{BB962C8B-B14F-4D97-AF65-F5344CB8AC3E}">
        <p14:creationId xmlns:p14="http://schemas.microsoft.com/office/powerpoint/2010/main" val="24356159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Predicate caching has 2 variations. Range index and Bitmap index</a:t>
            </a:r>
          </a:p>
          <a:p>
            <a:endParaRPr lang="en-US" dirty="0"/>
          </a:p>
          <a:p>
            <a:r>
              <a:rPr lang="en-US" dirty="0"/>
              <a:t>Range index keeps the row ranges were there are matches. It is resilient to false positives, as they can be filtered at future scans</a:t>
            </a:r>
          </a:p>
          <a:p>
            <a:endParaRPr lang="en-US" dirty="0"/>
          </a:p>
          <a:p>
            <a:r>
              <a:rPr lang="en-US" dirty="0"/>
              <a:t>Bitmap </a:t>
            </a:r>
            <a:r>
              <a:rPr lang="en-US" dirty="0" err="1"/>
              <a:t>indez</a:t>
            </a:r>
            <a:r>
              <a:rPr lang="en-US" dirty="0"/>
              <a:t> uses bits to represent data blocks and mark the ones with matches. It is faster to construct, but can have many irrelevant data</a:t>
            </a:r>
          </a:p>
          <a:p>
            <a:endParaRPr lang="en-US" dirty="0"/>
          </a:p>
          <a:p>
            <a:r>
              <a:rPr lang="en-US" dirty="0"/>
              <a:t>In general, Range index is more precise bat need more space, while Bitmaps are less precise</a:t>
            </a:r>
          </a:p>
          <a:p>
            <a:endParaRPr lang="en-US" dirty="0"/>
          </a:p>
        </p:txBody>
      </p:sp>
      <p:sp>
        <p:nvSpPr>
          <p:cNvPr id="4" name="Slide Number Placeholder 3"/>
          <p:cNvSpPr>
            <a:spLocks noGrp="1"/>
          </p:cNvSpPr>
          <p:nvPr>
            <p:ph type="sldNum" sz="quarter" idx="5"/>
          </p:nvPr>
        </p:nvSpPr>
        <p:spPr/>
        <p:txBody>
          <a:bodyPr/>
          <a:lstStyle/>
          <a:p>
            <a:fld id="{952B22CA-1712-4385-A7D9-12A6980EA1CB}" type="slidenum">
              <a:rPr lang="en-US" smtClean="0"/>
              <a:t>17</a:t>
            </a:fld>
            <a:endParaRPr lang="en-US"/>
          </a:p>
        </p:txBody>
      </p:sp>
    </p:spTree>
    <p:extLst>
      <p:ext uri="{BB962C8B-B14F-4D97-AF65-F5344CB8AC3E}">
        <p14:creationId xmlns:p14="http://schemas.microsoft.com/office/powerpoint/2010/main" val="4008621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an example. We have the table regions, and we want to count the rows with EU. First it filters them and the predicate keeps the ranges 1-2 and 5-7.</a:t>
            </a:r>
          </a:p>
          <a:p>
            <a:endParaRPr lang="en-US" dirty="0"/>
          </a:p>
          <a:p>
            <a:r>
              <a:rPr lang="en-US" dirty="0"/>
              <a:t>The query will then finish normally and the next time we have the same filters, it will skip the irrelevant ranges</a:t>
            </a:r>
          </a:p>
          <a:p>
            <a:endParaRPr lang="en-US" dirty="0"/>
          </a:p>
        </p:txBody>
      </p:sp>
      <p:sp>
        <p:nvSpPr>
          <p:cNvPr id="4" name="Slide Number Placeholder 3"/>
          <p:cNvSpPr>
            <a:spLocks noGrp="1"/>
          </p:cNvSpPr>
          <p:nvPr>
            <p:ph type="sldNum" sz="quarter" idx="5"/>
          </p:nvPr>
        </p:nvSpPr>
        <p:spPr/>
        <p:txBody>
          <a:bodyPr/>
          <a:lstStyle/>
          <a:p>
            <a:fld id="{952B22CA-1712-4385-A7D9-12A6980EA1CB}" type="slidenum">
              <a:rPr lang="en-US" smtClean="0"/>
              <a:t>18</a:t>
            </a:fld>
            <a:endParaRPr lang="en-US"/>
          </a:p>
        </p:txBody>
      </p:sp>
    </p:spTree>
    <p:extLst>
      <p:ext uri="{BB962C8B-B14F-4D97-AF65-F5344CB8AC3E}">
        <p14:creationId xmlns:p14="http://schemas.microsoft.com/office/powerpoint/2010/main" val="31845414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Predicate caching is resilient to data changes. On inserts, new tuples are appended at the end, and only need to keep up to what row the data are cached. At the next scan, the new entries can be filtered out</a:t>
            </a:r>
          </a:p>
          <a:p>
            <a:endParaRPr lang="en-US" dirty="0"/>
          </a:p>
          <a:p>
            <a:r>
              <a:rPr lang="en-US" dirty="0"/>
              <a:t>On deletes and updates, it uses multi-version concurrency control. Deleted rows are kept as hidden, unit being vacuumed, so it stays valid, while updates delete the old row and insert a new at the end. </a:t>
            </a:r>
          </a:p>
          <a:p>
            <a:endParaRPr lang="en-US" dirty="0"/>
          </a:p>
          <a:p>
            <a:r>
              <a:rPr lang="en-US" dirty="0"/>
              <a:t>This combines the insert and delete mechanism.</a:t>
            </a:r>
          </a:p>
          <a:p>
            <a:endParaRPr lang="en-US" dirty="0"/>
          </a:p>
        </p:txBody>
      </p:sp>
      <p:sp>
        <p:nvSpPr>
          <p:cNvPr id="4" name="Slide Number Placeholder 3"/>
          <p:cNvSpPr>
            <a:spLocks noGrp="1"/>
          </p:cNvSpPr>
          <p:nvPr>
            <p:ph type="sldNum" sz="quarter" idx="5"/>
          </p:nvPr>
        </p:nvSpPr>
        <p:spPr/>
        <p:txBody>
          <a:bodyPr/>
          <a:lstStyle/>
          <a:p>
            <a:fld id="{952B22CA-1712-4385-A7D9-12A6980EA1CB}" type="slidenum">
              <a:rPr lang="en-US" smtClean="0"/>
              <a:t>19</a:t>
            </a:fld>
            <a:endParaRPr lang="en-US"/>
          </a:p>
        </p:txBody>
      </p:sp>
    </p:spTree>
    <p:extLst>
      <p:ext uri="{BB962C8B-B14F-4D97-AF65-F5344CB8AC3E}">
        <p14:creationId xmlns:p14="http://schemas.microsoft.com/office/powerpoint/2010/main" val="19380727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It works with data lakes like Delta lake and Iceberg, as well as with open source formats like Parquet</a:t>
            </a:r>
          </a:p>
          <a:p>
            <a:endParaRPr lang="en-US" dirty="0">
              <a:ea typeface="Calibri"/>
              <a:cs typeface="Calibri"/>
            </a:endParaRPr>
          </a:p>
          <a:p>
            <a:r>
              <a:rPr lang="en-US" dirty="0">
                <a:ea typeface="Calibri"/>
                <a:cs typeface="Calibri"/>
              </a:rPr>
              <a:t>To use it, the format need to have the following characteristics.</a:t>
            </a:r>
          </a:p>
          <a:p>
            <a:r>
              <a:rPr lang="en-US" dirty="0">
                <a:ea typeface="Calibri"/>
                <a:cs typeface="Calibri"/>
              </a:rPr>
              <a:t> It needs stable row identifiers like IDs,</a:t>
            </a:r>
          </a:p>
          <a:p>
            <a:r>
              <a:rPr lang="en-US" dirty="0">
                <a:ea typeface="Calibri"/>
                <a:cs typeface="Calibri"/>
              </a:rPr>
              <a:t> Infrequent row </a:t>
            </a:r>
            <a:r>
              <a:rPr lang="en-US" dirty="0" err="1">
                <a:ea typeface="Calibri"/>
                <a:cs typeface="Calibri"/>
              </a:rPr>
              <a:t>reorganisations</a:t>
            </a:r>
            <a:r>
              <a:rPr lang="en-US" dirty="0">
                <a:ea typeface="Calibri"/>
                <a:cs typeface="Calibri"/>
              </a:rPr>
              <a:t> to limit cache </a:t>
            </a:r>
            <a:r>
              <a:rPr lang="en-US" dirty="0" err="1">
                <a:ea typeface="Calibri"/>
                <a:cs typeface="Calibri"/>
              </a:rPr>
              <a:t>invalitations</a:t>
            </a:r>
            <a:r>
              <a:rPr lang="en-US" dirty="0">
                <a:ea typeface="Calibri"/>
                <a:cs typeface="Calibri"/>
              </a:rPr>
              <a:t>,</a:t>
            </a:r>
          </a:p>
          <a:p>
            <a:r>
              <a:rPr lang="en-US" dirty="0">
                <a:ea typeface="Calibri"/>
                <a:cs typeface="Calibri"/>
              </a:rPr>
              <a:t> To be able to detect table changes to see if we need to </a:t>
            </a:r>
            <a:r>
              <a:rPr lang="en-US" dirty="0" err="1">
                <a:ea typeface="Calibri"/>
                <a:cs typeface="Calibri"/>
              </a:rPr>
              <a:t>invalitate</a:t>
            </a:r>
            <a:r>
              <a:rPr lang="en-US" dirty="0">
                <a:ea typeface="Calibri"/>
                <a:cs typeface="Calibri"/>
              </a:rPr>
              <a:t> any cache</a:t>
            </a:r>
          </a:p>
          <a:p>
            <a:r>
              <a:rPr lang="en-US" dirty="0">
                <a:ea typeface="Calibri"/>
                <a:cs typeface="Calibri"/>
              </a:rPr>
              <a:t> and to support fine grained reads to benefit from row skipping</a:t>
            </a:r>
          </a:p>
        </p:txBody>
      </p:sp>
      <p:sp>
        <p:nvSpPr>
          <p:cNvPr id="4" name="Slide Number Placeholder 3"/>
          <p:cNvSpPr>
            <a:spLocks noGrp="1"/>
          </p:cNvSpPr>
          <p:nvPr>
            <p:ph type="sldNum" sz="quarter" idx="5"/>
          </p:nvPr>
        </p:nvSpPr>
        <p:spPr/>
        <p:txBody>
          <a:bodyPr/>
          <a:lstStyle/>
          <a:p>
            <a:fld id="{952B22CA-1712-4385-A7D9-12A6980EA1CB}" type="slidenum">
              <a:rPr lang="en-US"/>
              <a:t>20</a:t>
            </a:fld>
            <a:endParaRPr lang="en-US"/>
          </a:p>
        </p:txBody>
      </p:sp>
    </p:spTree>
    <p:extLst>
      <p:ext uri="{BB962C8B-B14F-4D97-AF65-F5344CB8AC3E}">
        <p14:creationId xmlns:p14="http://schemas.microsoft.com/office/powerpoint/2010/main" val="4001589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see the memory consumption</a:t>
            </a:r>
          </a:p>
          <a:p>
            <a:endParaRPr lang="en-US" dirty="0"/>
          </a:p>
          <a:p>
            <a:r>
              <a:rPr lang="en-US" dirty="0"/>
              <a:t>Caching needs a lot less memory than indexing, and predicate has different requirement based on implementation.</a:t>
            </a:r>
          </a:p>
          <a:p>
            <a:endParaRPr lang="en-US" dirty="0"/>
          </a:p>
          <a:p>
            <a:r>
              <a:rPr lang="en-US" dirty="0"/>
              <a:t>In the specific query, it had only 1 value as a result, and that’s why it is so little, but in general, it depends on the query.</a:t>
            </a:r>
          </a:p>
          <a:p>
            <a:endParaRPr lang="en-US" dirty="0"/>
          </a:p>
          <a:p>
            <a:r>
              <a:rPr lang="en-US" dirty="0"/>
              <a:t>Finaly, sorting has no extra memory needs, but it needs to </a:t>
            </a:r>
            <a:r>
              <a:rPr lang="en-US" dirty="0" err="1"/>
              <a:t>reorganise</a:t>
            </a:r>
            <a:r>
              <a:rPr lang="en-US" dirty="0"/>
              <a:t> the original data</a:t>
            </a:r>
          </a:p>
          <a:p>
            <a:endParaRPr lang="en-US" dirty="0"/>
          </a:p>
          <a:p>
            <a:endParaRPr lang="en-US" dirty="0"/>
          </a:p>
        </p:txBody>
      </p:sp>
      <p:sp>
        <p:nvSpPr>
          <p:cNvPr id="4" name="Slide Number Placeholder 3"/>
          <p:cNvSpPr>
            <a:spLocks noGrp="1"/>
          </p:cNvSpPr>
          <p:nvPr>
            <p:ph type="sldNum" sz="quarter" idx="5"/>
          </p:nvPr>
        </p:nvSpPr>
        <p:spPr/>
        <p:txBody>
          <a:bodyPr/>
          <a:lstStyle/>
          <a:p>
            <a:fld id="{952B22CA-1712-4385-A7D9-12A6980EA1CB}" type="slidenum">
              <a:rPr lang="en-US" smtClean="0"/>
              <a:t>22</a:t>
            </a:fld>
            <a:endParaRPr lang="en-US"/>
          </a:p>
        </p:txBody>
      </p:sp>
    </p:spTree>
    <p:extLst>
      <p:ext uri="{BB962C8B-B14F-4D97-AF65-F5344CB8AC3E}">
        <p14:creationId xmlns:p14="http://schemas.microsoft.com/office/powerpoint/2010/main" val="28681987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initially, the cache starts empty, and so it has no hits, but as the cache gets filled, the hits drastically increase. </a:t>
            </a:r>
          </a:p>
          <a:p>
            <a:endParaRPr lang="en-US" dirty="0"/>
          </a:p>
          <a:p>
            <a:r>
              <a:rPr lang="en-US" dirty="0"/>
              <a:t>At the same time, the scans on the original data decrease.</a:t>
            </a:r>
          </a:p>
          <a:p>
            <a:endParaRPr lang="en-US" dirty="0"/>
          </a:p>
          <a:p>
            <a:endParaRPr lang="en-US" dirty="0"/>
          </a:p>
        </p:txBody>
      </p:sp>
      <p:sp>
        <p:nvSpPr>
          <p:cNvPr id="4" name="Slide Number Placeholder 3"/>
          <p:cNvSpPr>
            <a:spLocks noGrp="1"/>
          </p:cNvSpPr>
          <p:nvPr>
            <p:ph type="sldNum" sz="quarter" idx="5"/>
          </p:nvPr>
        </p:nvSpPr>
        <p:spPr/>
        <p:txBody>
          <a:bodyPr/>
          <a:lstStyle/>
          <a:p>
            <a:fld id="{952B22CA-1712-4385-A7D9-12A6980EA1CB}" type="slidenum">
              <a:rPr lang="en-US" smtClean="0"/>
              <a:t>23</a:t>
            </a:fld>
            <a:endParaRPr lang="en-US"/>
          </a:p>
        </p:txBody>
      </p:sp>
    </p:spTree>
    <p:extLst>
      <p:ext uri="{BB962C8B-B14F-4D97-AF65-F5344CB8AC3E}">
        <p14:creationId xmlns:p14="http://schemas.microsoft.com/office/powerpoint/2010/main" val="2684979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Cloud data warehouses - repeating queries…</a:t>
            </a:r>
          </a:p>
          <a:p>
            <a:r>
              <a:rPr lang="en-US" dirty="0"/>
              <a:t>Improve performance – caching</a:t>
            </a:r>
          </a:p>
          <a:p>
            <a:r>
              <a:rPr lang="en-US" dirty="0"/>
              <a:t>50% clusters have repetition rate of 75% after a month</a:t>
            </a:r>
          </a:p>
        </p:txBody>
      </p:sp>
      <p:sp>
        <p:nvSpPr>
          <p:cNvPr id="4" name="Slide Number Placeholder 3"/>
          <p:cNvSpPr>
            <a:spLocks noGrp="1"/>
          </p:cNvSpPr>
          <p:nvPr>
            <p:ph type="sldNum" sz="quarter" idx="5"/>
          </p:nvPr>
        </p:nvSpPr>
        <p:spPr/>
        <p:txBody>
          <a:bodyPr/>
          <a:lstStyle/>
          <a:p>
            <a:fld id="{952B22CA-1712-4385-A7D9-12A6980EA1CB}" type="slidenum">
              <a:rPr lang="en-US" smtClean="0"/>
              <a:t>4</a:t>
            </a:fld>
            <a:endParaRPr lang="en-US"/>
          </a:p>
        </p:txBody>
      </p:sp>
    </p:spTree>
    <p:extLst>
      <p:ext uri="{BB962C8B-B14F-4D97-AF65-F5344CB8AC3E}">
        <p14:creationId xmlns:p14="http://schemas.microsoft.com/office/powerpoint/2010/main" val="18755927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we compare the performance of not using caching, using the 2 predicate cache variations, and the sorting approach. </a:t>
            </a:r>
          </a:p>
          <a:p>
            <a:endParaRPr lang="en-US" dirty="0"/>
          </a:p>
          <a:p>
            <a:r>
              <a:rPr lang="en-US" dirty="0"/>
              <a:t>We see that it had a 10% performance improvement, despite scanning 4 times less rows. </a:t>
            </a:r>
          </a:p>
          <a:p>
            <a:endParaRPr lang="en-US" dirty="0"/>
          </a:p>
          <a:p>
            <a:r>
              <a:rPr lang="en-US" dirty="0"/>
              <a:t>That is because it corelates more on the decrease of accessed blocks, that fell by only 30%</a:t>
            </a:r>
          </a:p>
          <a:p>
            <a:endParaRPr lang="en-US" dirty="0"/>
          </a:p>
          <a:p>
            <a:endParaRPr lang="en-US" dirty="0"/>
          </a:p>
        </p:txBody>
      </p:sp>
      <p:sp>
        <p:nvSpPr>
          <p:cNvPr id="4" name="Slide Number Placeholder 3"/>
          <p:cNvSpPr>
            <a:spLocks noGrp="1"/>
          </p:cNvSpPr>
          <p:nvPr>
            <p:ph type="sldNum" sz="quarter" idx="5"/>
          </p:nvPr>
        </p:nvSpPr>
        <p:spPr/>
        <p:txBody>
          <a:bodyPr/>
          <a:lstStyle/>
          <a:p>
            <a:fld id="{952B22CA-1712-4385-A7D9-12A6980EA1CB}" type="slidenum">
              <a:rPr lang="en-US" smtClean="0"/>
              <a:t>24</a:t>
            </a:fld>
            <a:endParaRPr lang="en-US"/>
          </a:p>
        </p:txBody>
      </p:sp>
    </p:spTree>
    <p:extLst>
      <p:ext uri="{BB962C8B-B14F-4D97-AF65-F5344CB8AC3E}">
        <p14:creationId xmlns:p14="http://schemas.microsoft.com/office/powerpoint/2010/main" val="34482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conclude this presentation, we saw that caching is very important to speed up especially repeating queries for data warehouses.</a:t>
            </a:r>
          </a:p>
          <a:p>
            <a:r>
              <a:rPr lang="en-US" dirty="0"/>
              <a:t>Existing methos have limitations and imperfections as we saw.. The proposed technique predicate caching tried to fill the gaps, by being simple and fast, stays valid even after data changes, and it showed up to 10x faster queries on Amazon Redshift even with frequent updates.</a:t>
            </a:r>
          </a:p>
        </p:txBody>
      </p:sp>
      <p:sp>
        <p:nvSpPr>
          <p:cNvPr id="4" name="Slide Number Placeholder 3"/>
          <p:cNvSpPr>
            <a:spLocks noGrp="1"/>
          </p:cNvSpPr>
          <p:nvPr>
            <p:ph type="sldNum" sz="quarter" idx="5"/>
          </p:nvPr>
        </p:nvSpPr>
        <p:spPr/>
        <p:txBody>
          <a:bodyPr/>
          <a:lstStyle/>
          <a:p>
            <a:fld id="{952B22CA-1712-4385-A7D9-12A6980EA1CB}" type="slidenum">
              <a:rPr lang="en-US" smtClean="0"/>
              <a:t>26</a:t>
            </a:fld>
            <a:endParaRPr lang="en-US"/>
          </a:p>
        </p:txBody>
      </p:sp>
    </p:spTree>
    <p:extLst>
      <p:ext uri="{BB962C8B-B14F-4D97-AF65-F5344CB8AC3E}">
        <p14:creationId xmlns:p14="http://schemas.microsoft.com/office/powerpoint/2010/main" val="24608045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B2FBEC-DEA4-9938-2DAD-89A52A9998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F5C913-8553-7FE5-469B-23D9EC5EC78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2B94BC6-4C52-79A3-8C42-99EA7EA1252D}"/>
              </a:ext>
            </a:extLst>
          </p:cNvPr>
          <p:cNvSpPr>
            <a:spLocks noGrp="1"/>
          </p:cNvSpPr>
          <p:nvPr>
            <p:ph type="body" idx="1"/>
          </p:nvPr>
        </p:nvSpPr>
        <p:spPr/>
        <p:txBody>
          <a:bodyPr/>
          <a:lstStyle/>
          <a:p>
            <a:r>
              <a:rPr lang="en-US" dirty="0"/>
              <a:t>A new caching technique of cloud data warehouses for query </a:t>
            </a:r>
            <a:r>
              <a:rPr lang="en-US" dirty="0" err="1"/>
              <a:t>ooptimizaiton</a:t>
            </a:r>
            <a:r>
              <a:rPr lang="en-US" dirty="0"/>
              <a:t>.</a:t>
            </a:r>
          </a:p>
        </p:txBody>
      </p:sp>
      <p:sp>
        <p:nvSpPr>
          <p:cNvPr id="4" name="Slide Number Placeholder 3">
            <a:extLst>
              <a:ext uri="{FF2B5EF4-FFF2-40B4-BE49-F238E27FC236}">
                <a16:creationId xmlns:a16="http://schemas.microsoft.com/office/drawing/2014/main" id="{84790924-5DD2-9AD7-C081-56641501CCCB}"/>
              </a:ext>
            </a:extLst>
          </p:cNvPr>
          <p:cNvSpPr>
            <a:spLocks noGrp="1"/>
          </p:cNvSpPr>
          <p:nvPr>
            <p:ph type="sldNum" sz="quarter" idx="5"/>
          </p:nvPr>
        </p:nvSpPr>
        <p:spPr/>
        <p:txBody>
          <a:bodyPr/>
          <a:lstStyle/>
          <a:p>
            <a:fld id="{952B22CA-1712-4385-A7D9-12A6980EA1CB}" type="slidenum">
              <a:rPr lang="en-US" smtClean="0"/>
              <a:t>27</a:t>
            </a:fld>
            <a:endParaRPr lang="en-US"/>
          </a:p>
        </p:txBody>
      </p:sp>
    </p:spTree>
    <p:extLst>
      <p:ext uri="{BB962C8B-B14F-4D97-AF65-F5344CB8AC3E}">
        <p14:creationId xmlns:p14="http://schemas.microsoft.com/office/powerpoint/2010/main" val="1469361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Design objectives for caching in cloud data warehouses</a:t>
            </a:r>
          </a:p>
        </p:txBody>
      </p:sp>
      <p:sp>
        <p:nvSpPr>
          <p:cNvPr id="4" name="Slide Number Placeholder 3"/>
          <p:cNvSpPr>
            <a:spLocks noGrp="1"/>
          </p:cNvSpPr>
          <p:nvPr>
            <p:ph type="sldNum" sz="quarter" idx="5"/>
          </p:nvPr>
        </p:nvSpPr>
        <p:spPr/>
        <p:txBody>
          <a:bodyPr/>
          <a:lstStyle/>
          <a:p>
            <a:fld id="{952B22CA-1712-4385-A7D9-12A6980EA1CB}" type="slidenum">
              <a:rPr lang="en-US" smtClean="0"/>
              <a:t>5</a:t>
            </a:fld>
            <a:endParaRPr lang="en-US"/>
          </a:p>
        </p:txBody>
      </p:sp>
    </p:spTree>
    <p:extLst>
      <p:ext uri="{BB962C8B-B14F-4D97-AF65-F5344CB8AC3E}">
        <p14:creationId xmlns:p14="http://schemas.microsoft.com/office/powerpoint/2010/main" val="1019279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Stores the results of executed queries</a:t>
            </a:r>
          </a:p>
          <a:p>
            <a:r>
              <a:rPr lang="en-US" dirty="0"/>
              <a:t>Same query example -&gt; </a:t>
            </a:r>
            <a:r>
              <a:rPr lang="en-US" dirty="0" err="1"/>
              <a:t>instanty</a:t>
            </a:r>
            <a:r>
              <a:rPr lang="en-US" dirty="0"/>
              <a:t> returned.</a:t>
            </a:r>
          </a:p>
          <a:p>
            <a:endParaRPr lang="en-US" dirty="0"/>
          </a:p>
        </p:txBody>
      </p:sp>
      <p:sp>
        <p:nvSpPr>
          <p:cNvPr id="4" name="Slide Number Placeholder 3"/>
          <p:cNvSpPr>
            <a:spLocks noGrp="1"/>
          </p:cNvSpPr>
          <p:nvPr>
            <p:ph type="sldNum" sz="quarter" idx="5"/>
          </p:nvPr>
        </p:nvSpPr>
        <p:spPr/>
        <p:txBody>
          <a:bodyPr/>
          <a:lstStyle/>
          <a:p>
            <a:fld id="{952B22CA-1712-4385-A7D9-12A6980EA1CB}" type="slidenum">
              <a:rPr lang="en-US" smtClean="0"/>
              <a:t>6</a:t>
            </a:fld>
            <a:endParaRPr lang="en-US"/>
          </a:p>
        </p:txBody>
      </p:sp>
    </p:spTree>
    <p:extLst>
      <p:ext uri="{BB962C8B-B14F-4D97-AF65-F5344CB8AC3E}">
        <p14:creationId xmlns:p14="http://schemas.microsoft.com/office/powerpoint/2010/main" val="2088129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simple, low overhead – low build cost, high performance, cache hits return results in milliseconds instead of minutes</a:t>
            </a:r>
          </a:p>
          <a:p>
            <a:r>
              <a:rPr lang="en-US" dirty="0"/>
              <a:t>But, </a:t>
            </a:r>
          </a:p>
          <a:p>
            <a:r>
              <a:rPr lang="en-US" dirty="0"/>
              <a:t>Low hit rate, identical queries and unchanged data are rare.</a:t>
            </a:r>
          </a:p>
          <a:p>
            <a:r>
              <a:rPr lang="en-US" dirty="0"/>
              <a:t>High frequency of data-modifying operators (inserts, deletes, updates)</a:t>
            </a:r>
          </a:p>
          <a:p>
            <a:endParaRPr lang="en-US" dirty="0"/>
          </a:p>
          <a:p>
            <a:r>
              <a:rPr lang="en-US" dirty="0"/>
              <a:t>Amazon study showed that only 15% of clusters had a hit rate over 50% and 80% when no updates occur…</a:t>
            </a:r>
          </a:p>
          <a:p>
            <a:r>
              <a:rPr lang="en-US" dirty="0"/>
              <a:t>Hit rate drops significantly after as update frequency increases.</a:t>
            </a:r>
          </a:p>
        </p:txBody>
      </p:sp>
      <p:sp>
        <p:nvSpPr>
          <p:cNvPr id="4" name="Slide Number Placeholder 3"/>
          <p:cNvSpPr>
            <a:spLocks noGrp="1"/>
          </p:cNvSpPr>
          <p:nvPr>
            <p:ph type="sldNum" sz="quarter" idx="5"/>
          </p:nvPr>
        </p:nvSpPr>
        <p:spPr/>
        <p:txBody>
          <a:bodyPr/>
          <a:lstStyle/>
          <a:p>
            <a:fld id="{952B22CA-1712-4385-A7D9-12A6980EA1CB}" type="slidenum">
              <a:rPr lang="en-US" smtClean="0"/>
              <a:t>7</a:t>
            </a:fld>
            <a:endParaRPr lang="en-US"/>
          </a:p>
        </p:txBody>
      </p:sp>
    </p:spTree>
    <p:extLst>
      <p:ext uri="{BB962C8B-B14F-4D97-AF65-F5344CB8AC3E}">
        <p14:creationId xmlns:p14="http://schemas.microsoft.com/office/powerpoint/2010/main" val="1603293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Materialized views are for repeating query templates.</a:t>
            </a:r>
          </a:p>
          <a:p>
            <a:r>
              <a:rPr lang="en-US" dirty="0"/>
              <a:t>It basically stores the results, of the frequent sub-plans  for queries. That are frequently executed by multiple queries.</a:t>
            </a:r>
          </a:p>
          <a:p>
            <a:r>
              <a:rPr lang="en-US" dirty="0"/>
              <a:t>Think of a sub-plan.</a:t>
            </a:r>
          </a:p>
          <a:p>
            <a:r>
              <a:rPr lang="en-US" dirty="0"/>
              <a:t>Key advantage over the result caching is:</a:t>
            </a:r>
          </a:p>
          <a:p>
            <a:r>
              <a:rPr lang="en-US" dirty="0"/>
              <a:t>Not only save the result of a query, but also the sub-results until we reach the final solution.</a:t>
            </a:r>
          </a:p>
        </p:txBody>
      </p:sp>
      <p:sp>
        <p:nvSpPr>
          <p:cNvPr id="4" name="Slide Number Placeholder 3"/>
          <p:cNvSpPr>
            <a:spLocks noGrp="1"/>
          </p:cNvSpPr>
          <p:nvPr>
            <p:ph type="sldNum" sz="quarter" idx="5"/>
          </p:nvPr>
        </p:nvSpPr>
        <p:spPr/>
        <p:txBody>
          <a:bodyPr/>
          <a:lstStyle/>
          <a:p>
            <a:fld id="{952B22CA-1712-4385-A7D9-12A6980EA1CB}" type="slidenum">
              <a:rPr lang="en-US" smtClean="0"/>
              <a:t>8</a:t>
            </a:fld>
            <a:endParaRPr lang="en-US"/>
          </a:p>
        </p:txBody>
      </p:sp>
    </p:spTree>
    <p:extLst>
      <p:ext uri="{BB962C8B-B14F-4D97-AF65-F5344CB8AC3E}">
        <p14:creationId xmlns:p14="http://schemas.microsoft.com/office/powerpoint/2010/main" val="1850081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helps broader range of queries, than exact match.</a:t>
            </a:r>
          </a:p>
          <a:p>
            <a:r>
              <a:rPr lang="en-US" dirty="0"/>
              <a:t>Higher flexibility.</a:t>
            </a:r>
          </a:p>
          <a:p>
            <a:endParaRPr lang="en-US" dirty="0"/>
          </a:p>
          <a:p>
            <a:r>
              <a:rPr lang="en-US" dirty="0"/>
              <a:t>But,</a:t>
            </a:r>
          </a:p>
          <a:p>
            <a:r>
              <a:rPr lang="en-US" dirty="0"/>
              <a:t>Views must be rewritten on data changes, after </a:t>
            </a:r>
            <a:r>
              <a:rPr lang="en-US" dirty="0" err="1"/>
              <a:t>inster</a:t>
            </a:r>
            <a:r>
              <a:rPr lang="en-US" dirty="0"/>
              <a:t>, deletes, updates.</a:t>
            </a:r>
          </a:p>
          <a:p>
            <a:r>
              <a:rPr lang="en-US" dirty="0"/>
              <a:t>-this is very costly, and someone must think carefully, if the gain of MV </a:t>
            </a:r>
            <a:r>
              <a:rPr lang="en-US" dirty="0" err="1"/>
              <a:t>outwight</a:t>
            </a:r>
            <a:r>
              <a:rPr lang="en-US" dirty="0"/>
              <a:t> their cost.. Careful tunning might be required.</a:t>
            </a:r>
          </a:p>
          <a:p>
            <a:endParaRPr lang="en-US" dirty="0"/>
          </a:p>
          <a:p>
            <a:r>
              <a:rPr lang="en-US" dirty="0"/>
              <a:t>The bottom line of </a:t>
            </a:r>
            <a:r>
              <a:rPr lang="en-US" dirty="0" err="1"/>
              <a:t>mvs</a:t>
            </a:r>
            <a:r>
              <a:rPr lang="en-US" dirty="0"/>
              <a:t> is that they offer higher flexibility than result cache, but with higher complexity and overhead.</a:t>
            </a:r>
          </a:p>
        </p:txBody>
      </p:sp>
      <p:sp>
        <p:nvSpPr>
          <p:cNvPr id="4" name="Slide Number Placeholder 3"/>
          <p:cNvSpPr>
            <a:spLocks noGrp="1"/>
          </p:cNvSpPr>
          <p:nvPr>
            <p:ph type="sldNum" sz="quarter" idx="5"/>
          </p:nvPr>
        </p:nvSpPr>
        <p:spPr/>
        <p:txBody>
          <a:bodyPr/>
          <a:lstStyle/>
          <a:p>
            <a:fld id="{952B22CA-1712-4385-A7D9-12A6980EA1CB}" type="slidenum">
              <a:rPr lang="en-US" smtClean="0"/>
              <a:t>9</a:t>
            </a:fld>
            <a:endParaRPr lang="en-US"/>
          </a:p>
        </p:txBody>
      </p:sp>
    </p:spTree>
    <p:extLst>
      <p:ext uri="{BB962C8B-B14F-4D97-AF65-F5344CB8AC3E}">
        <p14:creationId xmlns:p14="http://schemas.microsoft.com/office/powerpoint/2010/main" val="177301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Qd-tree is a </a:t>
            </a:r>
            <a:r>
              <a:rPr lang="en-US" dirty="0" err="1"/>
              <a:t>chaching</a:t>
            </a:r>
            <a:r>
              <a:rPr lang="en-US" dirty="0"/>
              <a:t> technique that reorganizes table data based on repeating filter conditions.</a:t>
            </a:r>
          </a:p>
          <a:p>
            <a:r>
              <a:rPr lang="en-US" dirty="0"/>
              <a:t>For example if many queries use same filters, then </a:t>
            </a:r>
            <a:r>
              <a:rPr lang="en-US" dirty="0" err="1"/>
              <a:t>qd</a:t>
            </a:r>
            <a:r>
              <a:rPr lang="en-US" dirty="0"/>
              <a:t>-trees might be very useful. Since we skip a lot of unneeded scans of the data.</a:t>
            </a:r>
          </a:p>
          <a:p>
            <a:r>
              <a:rPr lang="en-US" dirty="0"/>
              <a:t>As we can see in the example we split the data of the table according to the filters used.</a:t>
            </a:r>
          </a:p>
        </p:txBody>
      </p:sp>
      <p:sp>
        <p:nvSpPr>
          <p:cNvPr id="4" name="Slide Number Placeholder 3"/>
          <p:cNvSpPr>
            <a:spLocks noGrp="1"/>
          </p:cNvSpPr>
          <p:nvPr>
            <p:ph type="sldNum" sz="quarter" idx="5"/>
          </p:nvPr>
        </p:nvSpPr>
        <p:spPr/>
        <p:txBody>
          <a:bodyPr/>
          <a:lstStyle/>
          <a:p>
            <a:fld id="{952B22CA-1712-4385-A7D9-12A6980EA1CB}" type="slidenum">
              <a:rPr lang="en-US" smtClean="0"/>
              <a:t>10</a:t>
            </a:fld>
            <a:endParaRPr lang="en-US"/>
          </a:p>
        </p:txBody>
      </p:sp>
    </p:spTree>
    <p:extLst>
      <p:ext uri="{BB962C8B-B14F-4D97-AF65-F5344CB8AC3E}">
        <p14:creationId xmlns:p14="http://schemas.microsoft.com/office/powerpoint/2010/main" val="1489883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Speeds up queries by skipping unneeded data scans.</a:t>
            </a:r>
          </a:p>
          <a:p>
            <a:r>
              <a:rPr lang="en-US" dirty="0"/>
              <a:t>Reduction of data reads, is very important for cloud systems - which is very slow.</a:t>
            </a:r>
          </a:p>
          <a:p>
            <a:r>
              <a:rPr lang="en-US" dirty="0"/>
              <a:t>We can easily </a:t>
            </a:r>
            <a:r>
              <a:rPr lang="en-US" dirty="0" err="1"/>
              <a:t>instert</a:t>
            </a:r>
            <a:r>
              <a:rPr lang="en-US" dirty="0"/>
              <a:t> or delete data.</a:t>
            </a:r>
          </a:p>
          <a:p>
            <a:endParaRPr lang="en-US" dirty="0"/>
          </a:p>
          <a:p>
            <a:r>
              <a:rPr lang="en-US" dirty="0"/>
              <a:t>But,</a:t>
            </a:r>
          </a:p>
          <a:p>
            <a:r>
              <a:rPr lang="en-US" dirty="0"/>
              <a:t>It can be very slow to build.</a:t>
            </a:r>
          </a:p>
          <a:p>
            <a:r>
              <a:rPr lang="en-US" dirty="0"/>
              <a:t>If we </a:t>
            </a:r>
            <a:r>
              <a:rPr lang="en-US" dirty="0" err="1"/>
              <a:t>deside</a:t>
            </a:r>
            <a:r>
              <a:rPr lang="en-US" dirty="0"/>
              <a:t> to change the query filters, lets </a:t>
            </a:r>
            <a:r>
              <a:rPr lang="en-US" dirty="0" err="1"/>
              <a:t>sayy</a:t>
            </a:r>
            <a:r>
              <a:rPr lang="en-US" dirty="0"/>
              <a:t> 53 from previous slide instead of.. </a:t>
            </a:r>
          </a:p>
          <a:p>
            <a:r>
              <a:rPr lang="en-US" dirty="0"/>
              <a:t>Then it will have overhead, it is good for stable repeating workloads. That do not change filters for example.</a:t>
            </a:r>
          </a:p>
          <a:p>
            <a:endParaRPr lang="en-US" dirty="0"/>
          </a:p>
          <a:p>
            <a:r>
              <a:rPr lang="en-US" dirty="0"/>
              <a:t>The bottom line is that they improve performance by using their data layout but they are less flexible than the query level caching techniques.</a:t>
            </a:r>
          </a:p>
        </p:txBody>
      </p:sp>
      <p:sp>
        <p:nvSpPr>
          <p:cNvPr id="4" name="Slide Number Placeholder 3"/>
          <p:cNvSpPr>
            <a:spLocks noGrp="1"/>
          </p:cNvSpPr>
          <p:nvPr>
            <p:ph type="sldNum" sz="quarter" idx="5"/>
          </p:nvPr>
        </p:nvSpPr>
        <p:spPr/>
        <p:txBody>
          <a:bodyPr/>
          <a:lstStyle/>
          <a:p>
            <a:fld id="{952B22CA-1712-4385-A7D9-12A6980EA1CB}" type="slidenum">
              <a:rPr lang="en-US" smtClean="0"/>
              <a:t>11</a:t>
            </a:fld>
            <a:endParaRPr lang="en-US"/>
          </a:p>
        </p:txBody>
      </p:sp>
    </p:spTree>
    <p:extLst>
      <p:ext uri="{BB962C8B-B14F-4D97-AF65-F5344CB8AC3E}">
        <p14:creationId xmlns:p14="http://schemas.microsoft.com/office/powerpoint/2010/main" val="3715183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ACDC9-F824-F148-A64C-8924195CF0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642B19-3BB3-565E-8C23-97B26E1C5F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8B284D-DA47-01DA-3D11-6341CD2C146D}"/>
              </a:ext>
            </a:extLst>
          </p:cNvPr>
          <p:cNvSpPr>
            <a:spLocks noGrp="1"/>
          </p:cNvSpPr>
          <p:nvPr>
            <p:ph type="dt" sz="half" idx="10"/>
          </p:nvPr>
        </p:nvSpPr>
        <p:spPr/>
        <p:txBody>
          <a:bodyPr/>
          <a:lstStyle/>
          <a:p>
            <a:fld id="{69CD477A-C6C6-EE4B-9C35-1AE5051BDC5D}" type="datetimeFigureOut">
              <a:rPr lang="en-US" smtClean="0"/>
              <a:t>5/1/25</a:t>
            </a:fld>
            <a:endParaRPr lang="en-US"/>
          </a:p>
        </p:txBody>
      </p:sp>
      <p:sp>
        <p:nvSpPr>
          <p:cNvPr id="5" name="Footer Placeholder 4">
            <a:extLst>
              <a:ext uri="{FF2B5EF4-FFF2-40B4-BE49-F238E27FC236}">
                <a16:creationId xmlns:a16="http://schemas.microsoft.com/office/drawing/2014/main" id="{DECB5FEC-0A6D-612A-9E87-2DF2BC23ED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96AFF8-341F-FF2A-5682-073AA796544C}"/>
              </a:ext>
            </a:extLst>
          </p:cNvPr>
          <p:cNvSpPr>
            <a:spLocks noGrp="1"/>
          </p:cNvSpPr>
          <p:nvPr>
            <p:ph type="sldNum" sz="quarter" idx="12"/>
          </p:nvPr>
        </p:nvSpPr>
        <p:spPr/>
        <p:txBody>
          <a:bodyPr/>
          <a:lstStyle/>
          <a:p>
            <a:fld id="{9E21ADE0-AC0F-2349-813F-309559FEDB7D}" type="slidenum">
              <a:rPr lang="en-US" smtClean="0"/>
              <a:t>‹#›</a:t>
            </a:fld>
            <a:endParaRPr lang="en-US"/>
          </a:p>
        </p:txBody>
      </p:sp>
    </p:spTree>
    <p:extLst>
      <p:ext uri="{BB962C8B-B14F-4D97-AF65-F5344CB8AC3E}">
        <p14:creationId xmlns:p14="http://schemas.microsoft.com/office/powerpoint/2010/main" val="1862803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9BF9B-2077-C088-852C-F2E667B9EB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1F01B7-BEF5-4582-D8B9-29B5B41600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BA4260-4EA1-8061-EAB9-0CC8206AF995}"/>
              </a:ext>
            </a:extLst>
          </p:cNvPr>
          <p:cNvSpPr>
            <a:spLocks noGrp="1"/>
          </p:cNvSpPr>
          <p:nvPr>
            <p:ph type="dt" sz="half" idx="10"/>
          </p:nvPr>
        </p:nvSpPr>
        <p:spPr/>
        <p:txBody>
          <a:bodyPr/>
          <a:lstStyle/>
          <a:p>
            <a:fld id="{69CD477A-C6C6-EE4B-9C35-1AE5051BDC5D}" type="datetimeFigureOut">
              <a:rPr lang="en-US" smtClean="0"/>
              <a:t>5/1/25</a:t>
            </a:fld>
            <a:endParaRPr lang="en-US"/>
          </a:p>
        </p:txBody>
      </p:sp>
      <p:sp>
        <p:nvSpPr>
          <p:cNvPr id="5" name="Footer Placeholder 4">
            <a:extLst>
              <a:ext uri="{FF2B5EF4-FFF2-40B4-BE49-F238E27FC236}">
                <a16:creationId xmlns:a16="http://schemas.microsoft.com/office/drawing/2014/main" id="{6E857EE7-8FC6-3AE8-B1C8-EA70BD0CC7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74F291-3B9A-0E13-8C94-C64CE9F44B70}"/>
              </a:ext>
            </a:extLst>
          </p:cNvPr>
          <p:cNvSpPr>
            <a:spLocks noGrp="1"/>
          </p:cNvSpPr>
          <p:nvPr>
            <p:ph type="sldNum" sz="quarter" idx="12"/>
          </p:nvPr>
        </p:nvSpPr>
        <p:spPr/>
        <p:txBody>
          <a:bodyPr/>
          <a:lstStyle/>
          <a:p>
            <a:fld id="{9E21ADE0-AC0F-2349-813F-309559FEDB7D}" type="slidenum">
              <a:rPr lang="en-US" smtClean="0"/>
              <a:t>‹#›</a:t>
            </a:fld>
            <a:endParaRPr lang="en-US"/>
          </a:p>
        </p:txBody>
      </p:sp>
    </p:spTree>
    <p:extLst>
      <p:ext uri="{BB962C8B-B14F-4D97-AF65-F5344CB8AC3E}">
        <p14:creationId xmlns:p14="http://schemas.microsoft.com/office/powerpoint/2010/main" val="1795024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C3227A-CAC8-CA50-F525-5F4A7A58BB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156644-82D0-4AA8-C017-0A78030092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CDC9EA-9D58-46C2-F80A-31DC54174ECA}"/>
              </a:ext>
            </a:extLst>
          </p:cNvPr>
          <p:cNvSpPr>
            <a:spLocks noGrp="1"/>
          </p:cNvSpPr>
          <p:nvPr>
            <p:ph type="dt" sz="half" idx="10"/>
          </p:nvPr>
        </p:nvSpPr>
        <p:spPr/>
        <p:txBody>
          <a:bodyPr/>
          <a:lstStyle/>
          <a:p>
            <a:fld id="{69CD477A-C6C6-EE4B-9C35-1AE5051BDC5D}" type="datetimeFigureOut">
              <a:rPr lang="en-US" smtClean="0"/>
              <a:t>5/1/25</a:t>
            </a:fld>
            <a:endParaRPr lang="en-US"/>
          </a:p>
        </p:txBody>
      </p:sp>
      <p:sp>
        <p:nvSpPr>
          <p:cNvPr id="5" name="Footer Placeholder 4">
            <a:extLst>
              <a:ext uri="{FF2B5EF4-FFF2-40B4-BE49-F238E27FC236}">
                <a16:creationId xmlns:a16="http://schemas.microsoft.com/office/drawing/2014/main" id="{858255DB-23CF-E653-638B-6B2E4F849D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8EC842-50ED-5A6A-BF6D-1B716C74689A}"/>
              </a:ext>
            </a:extLst>
          </p:cNvPr>
          <p:cNvSpPr>
            <a:spLocks noGrp="1"/>
          </p:cNvSpPr>
          <p:nvPr>
            <p:ph type="sldNum" sz="quarter" idx="12"/>
          </p:nvPr>
        </p:nvSpPr>
        <p:spPr/>
        <p:txBody>
          <a:bodyPr/>
          <a:lstStyle/>
          <a:p>
            <a:fld id="{9E21ADE0-AC0F-2349-813F-309559FEDB7D}" type="slidenum">
              <a:rPr lang="en-US" smtClean="0"/>
              <a:t>‹#›</a:t>
            </a:fld>
            <a:endParaRPr lang="en-US"/>
          </a:p>
        </p:txBody>
      </p:sp>
    </p:spTree>
    <p:extLst>
      <p:ext uri="{BB962C8B-B14F-4D97-AF65-F5344CB8AC3E}">
        <p14:creationId xmlns:p14="http://schemas.microsoft.com/office/powerpoint/2010/main" val="3795452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B8A4C-4EB3-FEF0-BC05-6DC15AC82A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593B40-E4A5-5327-0B9E-3D9740EE84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51FD32-53FF-AEC3-F4BE-BA6ED95A9B78}"/>
              </a:ext>
            </a:extLst>
          </p:cNvPr>
          <p:cNvSpPr>
            <a:spLocks noGrp="1"/>
          </p:cNvSpPr>
          <p:nvPr>
            <p:ph type="dt" sz="half" idx="10"/>
          </p:nvPr>
        </p:nvSpPr>
        <p:spPr/>
        <p:txBody>
          <a:bodyPr/>
          <a:lstStyle/>
          <a:p>
            <a:fld id="{69CD477A-C6C6-EE4B-9C35-1AE5051BDC5D}" type="datetimeFigureOut">
              <a:rPr lang="en-US" smtClean="0"/>
              <a:t>5/1/25</a:t>
            </a:fld>
            <a:endParaRPr lang="en-US"/>
          </a:p>
        </p:txBody>
      </p:sp>
      <p:sp>
        <p:nvSpPr>
          <p:cNvPr id="5" name="Footer Placeholder 4">
            <a:extLst>
              <a:ext uri="{FF2B5EF4-FFF2-40B4-BE49-F238E27FC236}">
                <a16:creationId xmlns:a16="http://schemas.microsoft.com/office/drawing/2014/main" id="{33C4C339-6DC1-03E1-AEB8-09E863A5C3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086ED2-1EC1-6A84-CDFA-81DB84752437}"/>
              </a:ext>
            </a:extLst>
          </p:cNvPr>
          <p:cNvSpPr>
            <a:spLocks noGrp="1"/>
          </p:cNvSpPr>
          <p:nvPr>
            <p:ph type="sldNum" sz="quarter" idx="12"/>
          </p:nvPr>
        </p:nvSpPr>
        <p:spPr/>
        <p:txBody>
          <a:bodyPr/>
          <a:lstStyle/>
          <a:p>
            <a:fld id="{9E21ADE0-AC0F-2349-813F-309559FEDB7D}" type="slidenum">
              <a:rPr lang="en-US" smtClean="0"/>
              <a:t>‹#›</a:t>
            </a:fld>
            <a:endParaRPr lang="en-US"/>
          </a:p>
        </p:txBody>
      </p:sp>
    </p:spTree>
    <p:extLst>
      <p:ext uri="{BB962C8B-B14F-4D97-AF65-F5344CB8AC3E}">
        <p14:creationId xmlns:p14="http://schemas.microsoft.com/office/powerpoint/2010/main" val="124385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06EC4-1484-E52F-E93C-342D9B6DFE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434070-C0EF-6C7F-19F2-84F4464FF5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7CB5F4-E21F-C0DF-A329-6245D7CD32E9}"/>
              </a:ext>
            </a:extLst>
          </p:cNvPr>
          <p:cNvSpPr>
            <a:spLocks noGrp="1"/>
          </p:cNvSpPr>
          <p:nvPr>
            <p:ph type="dt" sz="half" idx="10"/>
          </p:nvPr>
        </p:nvSpPr>
        <p:spPr/>
        <p:txBody>
          <a:bodyPr/>
          <a:lstStyle/>
          <a:p>
            <a:fld id="{69CD477A-C6C6-EE4B-9C35-1AE5051BDC5D}" type="datetimeFigureOut">
              <a:rPr lang="en-US" smtClean="0"/>
              <a:t>5/1/25</a:t>
            </a:fld>
            <a:endParaRPr lang="en-US"/>
          </a:p>
        </p:txBody>
      </p:sp>
      <p:sp>
        <p:nvSpPr>
          <p:cNvPr id="5" name="Footer Placeholder 4">
            <a:extLst>
              <a:ext uri="{FF2B5EF4-FFF2-40B4-BE49-F238E27FC236}">
                <a16:creationId xmlns:a16="http://schemas.microsoft.com/office/drawing/2014/main" id="{42169582-84CD-5FD3-8DA5-C7C6C62868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B38914-2AEB-99EA-E321-D3ED335D3D3D}"/>
              </a:ext>
            </a:extLst>
          </p:cNvPr>
          <p:cNvSpPr>
            <a:spLocks noGrp="1"/>
          </p:cNvSpPr>
          <p:nvPr>
            <p:ph type="sldNum" sz="quarter" idx="12"/>
          </p:nvPr>
        </p:nvSpPr>
        <p:spPr/>
        <p:txBody>
          <a:bodyPr/>
          <a:lstStyle/>
          <a:p>
            <a:fld id="{9E21ADE0-AC0F-2349-813F-309559FEDB7D}" type="slidenum">
              <a:rPr lang="en-US" smtClean="0"/>
              <a:t>‹#›</a:t>
            </a:fld>
            <a:endParaRPr lang="en-US"/>
          </a:p>
        </p:txBody>
      </p:sp>
    </p:spTree>
    <p:extLst>
      <p:ext uri="{BB962C8B-B14F-4D97-AF65-F5344CB8AC3E}">
        <p14:creationId xmlns:p14="http://schemas.microsoft.com/office/powerpoint/2010/main" val="352316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D2E7C-C724-18DA-51E4-0980A7D378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27E9A1-92B8-4EEF-BF52-53C5E9CDA4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9C97-2BF9-E433-60BF-1066C29CD4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DBF1A3-A1BA-B466-FF11-DF825A3EF568}"/>
              </a:ext>
            </a:extLst>
          </p:cNvPr>
          <p:cNvSpPr>
            <a:spLocks noGrp="1"/>
          </p:cNvSpPr>
          <p:nvPr>
            <p:ph type="dt" sz="half" idx="10"/>
          </p:nvPr>
        </p:nvSpPr>
        <p:spPr/>
        <p:txBody>
          <a:bodyPr/>
          <a:lstStyle/>
          <a:p>
            <a:fld id="{69CD477A-C6C6-EE4B-9C35-1AE5051BDC5D}" type="datetimeFigureOut">
              <a:rPr lang="en-US" smtClean="0"/>
              <a:t>5/1/25</a:t>
            </a:fld>
            <a:endParaRPr lang="en-US"/>
          </a:p>
        </p:txBody>
      </p:sp>
      <p:sp>
        <p:nvSpPr>
          <p:cNvPr id="6" name="Footer Placeholder 5">
            <a:extLst>
              <a:ext uri="{FF2B5EF4-FFF2-40B4-BE49-F238E27FC236}">
                <a16:creationId xmlns:a16="http://schemas.microsoft.com/office/drawing/2014/main" id="{51D403A6-2C9E-B2A3-5011-6C380602D8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B95AAC-1FB7-534B-0CF2-77A5BB9CC757}"/>
              </a:ext>
            </a:extLst>
          </p:cNvPr>
          <p:cNvSpPr>
            <a:spLocks noGrp="1"/>
          </p:cNvSpPr>
          <p:nvPr>
            <p:ph type="sldNum" sz="quarter" idx="12"/>
          </p:nvPr>
        </p:nvSpPr>
        <p:spPr/>
        <p:txBody>
          <a:bodyPr/>
          <a:lstStyle/>
          <a:p>
            <a:fld id="{9E21ADE0-AC0F-2349-813F-309559FEDB7D}" type="slidenum">
              <a:rPr lang="en-US" smtClean="0"/>
              <a:t>‹#›</a:t>
            </a:fld>
            <a:endParaRPr lang="en-US"/>
          </a:p>
        </p:txBody>
      </p:sp>
    </p:spTree>
    <p:extLst>
      <p:ext uri="{BB962C8B-B14F-4D97-AF65-F5344CB8AC3E}">
        <p14:creationId xmlns:p14="http://schemas.microsoft.com/office/powerpoint/2010/main" val="3571469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EA600-4B95-E4B8-CC55-8C1D93B2E2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F70659-A2D1-B603-CAD7-99B334B092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D17006-598D-B3C2-2F1F-2FCB8A3CE8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5710A2-8B57-E32D-1CAE-FF9D4CD4F0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FAB15B-FD0D-8AE2-A316-0A9546922A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B7BE63-B0EE-81C2-510A-597DB0B77D8C}"/>
              </a:ext>
            </a:extLst>
          </p:cNvPr>
          <p:cNvSpPr>
            <a:spLocks noGrp="1"/>
          </p:cNvSpPr>
          <p:nvPr>
            <p:ph type="dt" sz="half" idx="10"/>
          </p:nvPr>
        </p:nvSpPr>
        <p:spPr/>
        <p:txBody>
          <a:bodyPr/>
          <a:lstStyle/>
          <a:p>
            <a:fld id="{69CD477A-C6C6-EE4B-9C35-1AE5051BDC5D}" type="datetimeFigureOut">
              <a:rPr lang="en-US" smtClean="0"/>
              <a:t>5/1/25</a:t>
            </a:fld>
            <a:endParaRPr lang="en-US"/>
          </a:p>
        </p:txBody>
      </p:sp>
      <p:sp>
        <p:nvSpPr>
          <p:cNvPr id="8" name="Footer Placeholder 7">
            <a:extLst>
              <a:ext uri="{FF2B5EF4-FFF2-40B4-BE49-F238E27FC236}">
                <a16:creationId xmlns:a16="http://schemas.microsoft.com/office/drawing/2014/main" id="{D7470666-99D9-92D7-9737-6C987CD692A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234941-E6E2-A047-2968-15C1F2E51ED8}"/>
              </a:ext>
            </a:extLst>
          </p:cNvPr>
          <p:cNvSpPr>
            <a:spLocks noGrp="1"/>
          </p:cNvSpPr>
          <p:nvPr>
            <p:ph type="sldNum" sz="quarter" idx="12"/>
          </p:nvPr>
        </p:nvSpPr>
        <p:spPr/>
        <p:txBody>
          <a:bodyPr/>
          <a:lstStyle/>
          <a:p>
            <a:fld id="{9E21ADE0-AC0F-2349-813F-309559FEDB7D}" type="slidenum">
              <a:rPr lang="en-US" smtClean="0"/>
              <a:t>‹#›</a:t>
            </a:fld>
            <a:endParaRPr lang="en-US"/>
          </a:p>
        </p:txBody>
      </p:sp>
    </p:spTree>
    <p:extLst>
      <p:ext uri="{BB962C8B-B14F-4D97-AF65-F5344CB8AC3E}">
        <p14:creationId xmlns:p14="http://schemas.microsoft.com/office/powerpoint/2010/main" val="3165182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15F48-F375-17DD-4AB3-4A9EAF8206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73F232-A06D-E079-5289-43DB6A0D57D5}"/>
              </a:ext>
            </a:extLst>
          </p:cNvPr>
          <p:cNvSpPr>
            <a:spLocks noGrp="1"/>
          </p:cNvSpPr>
          <p:nvPr>
            <p:ph type="dt" sz="half" idx="10"/>
          </p:nvPr>
        </p:nvSpPr>
        <p:spPr/>
        <p:txBody>
          <a:bodyPr/>
          <a:lstStyle/>
          <a:p>
            <a:fld id="{69CD477A-C6C6-EE4B-9C35-1AE5051BDC5D}" type="datetimeFigureOut">
              <a:rPr lang="en-US" smtClean="0"/>
              <a:t>5/1/25</a:t>
            </a:fld>
            <a:endParaRPr lang="en-US"/>
          </a:p>
        </p:txBody>
      </p:sp>
      <p:sp>
        <p:nvSpPr>
          <p:cNvPr id="4" name="Footer Placeholder 3">
            <a:extLst>
              <a:ext uri="{FF2B5EF4-FFF2-40B4-BE49-F238E27FC236}">
                <a16:creationId xmlns:a16="http://schemas.microsoft.com/office/drawing/2014/main" id="{FB822934-8109-76D2-A24E-8E9A5A6F13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C0D630-A272-F1F9-667D-839EDB9DB356}"/>
              </a:ext>
            </a:extLst>
          </p:cNvPr>
          <p:cNvSpPr>
            <a:spLocks noGrp="1"/>
          </p:cNvSpPr>
          <p:nvPr>
            <p:ph type="sldNum" sz="quarter" idx="12"/>
          </p:nvPr>
        </p:nvSpPr>
        <p:spPr/>
        <p:txBody>
          <a:bodyPr/>
          <a:lstStyle/>
          <a:p>
            <a:fld id="{9E21ADE0-AC0F-2349-813F-309559FEDB7D}" type="slidenum">
              <a:rPr lang="en-US" smtClean="0"/>
              <a:t>‹#›</a:t>
            </a:fld>
            <a:endParaRPr lang="en-US"/>
          </a:p>
        </p:txBody>
      </p:sp>
    </p:spTree>
    <p:extLst>
      <p:ext uri="{BB962C8B-B14F-4D97-AF65-F5344CB8AC3E}">
        <p14:creationId xmlns:p14="http://schemas.microsoft.com/office/powerpoint/2010/main" val="925705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BC7D80-AE63-069D-B894-BE65C8AED01C}"/>
              </a:ext>
            </a:extLst>
          </p:cNvPr>
          <p:cNvSpPr>
            <a:spLocks noGrp="1"/>
          </p:cNvSpPr>
          <p:nvPr>
            <p:ph type="dt" sz="half" idx="10"/>
          </p:nvPr>
        </p:nvSpPr>
        <p:spPr/>
        <p:txBody>
          <a:bodyPr/>
          <a:lstStyle/>
          <a:p>
            <a:fld id="{69CD477A-C6C6-EE4B-9C35-1AE5051BDC5D}" type="datetimeFigureOut">
              <a:rPr lang="en-US" smtClean="0"/>
              <a:t>5/1/25</a:t>
            </a:fld>
            <a:endParaRPr lang="en-US"/>
          </a:p>
        </p:txBody>
      </p:sp>
      <p:sp>
        <p:nvSpPr>
          <p:cNvPr id="3" name="Footer Placeholder 2">
            <a:extLst>
              <a:ext uri="{FF2B5EF4-FFF2-40B4-BE49-F238E27FC236}">
                <a16:creationId xmlns:a16="http://schemas.microsoft.com/office/drawing/2014/main" id="{FEFE5C36-099C-E8C0-AFE1-D7FB39FD6A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2398951-478C-A13A-25FD-D590A3ACC1CE}"/>
              </a:ext>
            </a:extLst>
          </p:cNvPr>
          <p:cNvSpPr>
            <a:spLocks noGrp="1"/>
          </p:cNvSpPr>
          <p:nvPr>
            <p:ph type="sldNum" sz="quarter" idx="12"/>
          </p:nvPr>
        </p:nvSpPr>
        <p:spPr/>
        <p:txBody>
          <a:bodyPr/>
          <a:lstStyle/>
          <a:p>
            <a:fld id="{9E21ADE0-AC0F-2349-813F-309559FEDB7D}" type="slidenum">
              <a:rPr lang="en-US" smtClean="0"/>
              <a:t>‹#›</a:t>
            </a:fld>
            <a:endParaRPr lang="en-US"/>
          </a:p>
        </p:txBody>
      </p:sp>
    </p:spTree>
    <p:extLst>
      <p:ext uri="{BB962C8B-B14F-4D97-AF65-F5344CB8AC3E}">
        <p14:creationId xmlns:p14="http://schemas.microsoft.com/office/powerpoint/2010/main" val="1132368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B8C43-6177-4FB8-A54E-42F856CAF5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BD7F56-1A31-636B-3E0B-08523D4D30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C3125B-727C-CD13-9FBF-144E938A2B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C8C835-A1BC-4868-54EF-2C76BB743081}"/>
              </a:ext>
            </a:extLst>
          </p:cNvPr>
          <p:cNvSpPr>
            <a:spLocks noGrp="1"/>
          </p:cNvSpPr>
          <p:nvPr>
            <p:ph type="dt" sz="half" idx="10"/>
          </p:nvPr>
        </p:nvSpPr>
        <p:spPr/>
        <p:txBody>
          <a:bodyPr/>
          <a:lstStyle/>
          <a:p>
            <a:fld id="{69CD477A-C6C6-EE4B-9C35-1AE5051BDC5D}" type="datetimeFigureOut">
              <a:rPr lang="en-US" smtClean="0"/>
              <a:t>5/1/25</a:t>
            </a:fld>
            <a:endParaRPr lang="en-US"/>
          </a:p>
        </p:txBody>
      </p:sp>
      <p:sp>
        <p:nvSpPr>
          <p:cNvPr id="6" name="Footer Placeholder 5">
            <a:extLst>
              <a:ext uri="{FF2B5EF4-FFF2-40B4-BE49-F238E27FC236}">
                <a16:creationId xmlns:a16="http://schemas.microsoft.com/office/drawing/2014/main" id="{03489ECF-98D1-8606-9364-0E35DA1B75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1E7AA6-0338-7B83-551F-E9E0F544E8C2}"/>
              </a:ext>
            </a:extLst>
          </p:cNvPr>
          <p:cNvSpPr>
            <a:spLocks noGrp="1"/>
          </p:cNvSpPr>
          <p:nvPr>
            <p:ph type="sldNum" sz="quarter" idx="12"/>
          </p:nvPr>
        </p:nvSpPr>
        <p:spPr/>
        <p:txBody>
          <a:bodyPr/>
          <a:lstStyle/>
          <a:p>
            <a:fld id="{9E21ADE0-AC0F-2349-813F-309559FEDB7D}" type="slidenum">
              <a:rPr lang="en-US" smtClean="0"/>
              <a:t>‹#›</a:t>
            </a:fld>
            <a:endParaRPr lang="en-US"/>
          </a:p>
        </p:txBody>
      </p:sp>
    </p:spTree>
    <p:extLst>
      <p:ext uri="{BB962C8B-B14F-4D97-AF65-F5344CB8AC3E}">
        <p14:creationId xmlns:p14="http://schemas.microsoft.com/office/powerpoint/2010/main" val="1429592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67EDB-1CFB-A638-F233-EF35815511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809DB3-4E94-E586-9E86-EB13C5A466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CF27BF-B64C-6019-1CA1-7A3CFFEF02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EEC01B-9371-CB46-C1E9-1F0B024DA6F1}"/>
              </a:ext>
            </a:extLst>
          </p:cNvPr>
          <p:cNvSpPr>
            <a:spLocks noGrp="1"/>
          </p:cNvSpPr>
          <p:nvPr>
            <p:ph type="dt" sz="half" idx="10"/>
          </p:nvPr>
        </p:nvSpPr>
        <p:spPr/>
        <p:txBody>
          <a:bodyPr/>
          <a:lstStyle/>
          <a:p>
            <a:fld id="{69CD477A-C6C6-EE4B-9C35-1AE5051BDC5D}" type="datetimeFigureOut">
              <a:rPr lang="en-US" smtClean="0"/>
              <a:t>5/1/25</a:t>
            </a:fld>
            <a:endParaRPr lang="en-US"/>
          </a:p>
        </p:txBody>
      </p:sp>
      <p:sp>
        <p:nvSpPr>
          <p:cNvPr id="6" name="Footer Placeholder 5">
            <a:extLst>
              <a:ext uri="{FF2B5EF4-FFF2-40B4-BE49-F238E27FC236}">
                <a16:creationId xmlns:a16="http://schemas.microsoft.com/office/drawing/2014/main" id="{A0AD80FA-CA0B-7802-EA82-E97F5EC87C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A0A73B-B6A7-FE4F-6FC3-D2F7B6EFCB43}"/>
              </a:ext>
            </a:extLst>
          </p:cNvPr>
          <p:cNvSpPr>
            <a:spLocks noGrp="1"/>
          </p:cNvSpPr>
          <p:nvPr>
            <p:ph type="sldNum" sz="quarter" idx="12"/>
          </p:nvPr>
        </p:nvSpPr>
        <p:spPr/>
        <p:txBody>
          <a:bodyPr/>
          <a:lstStyle/>
          <a:p>
            <a:fld id="{9E21ADE0-AC0F-2349-813F-309559FEDB7D}" type="slidenum">
              <a:rPr lang="en-US" smtClean="0"/>
              <a:t>‹#›</a:t>
            </a:fld>
            <a:endParaRPr lang="en-US"/>
          </a:p>
        </p:txBody>
      </p:sp>
    </p:spTree>
    <p:extLst>
      <p:ext uri="{BB962C8B-B14F-4D97-AF65-F5344CB8AC3E}">
        <p14:creationId xmlns:p14="http://schemas.microsoft.com/office/powerpoint/2010/main" val="3635501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9F3C0A-D2CD-495D-6636-F46A2669A8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914A79-0A62-C71A-4564-10C8E95949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75C93C-491F-7AC0-B5C0-080D404E99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D477A-C6C6-EE4B-9C35-1AE5051BDC5D}" type="datetimeFigureOut">
              <a:rPr lang="en-US" smtClean="0"/>
              <a:t>5/1/25</a:t>
            </a:fld>
            <a:endParaRPr lang="en-US"/>
          </a:p>
        </p:txBody>
      </p:sp>
      <p:sp>
        <p:nvSpPr>
          <p:cNvPr id="5" name="Footer Placeholder 4">
            <a:extLst>
              <a:ext uri="{FF2B5EF4-FFF2-40B4-BE49-F238E27FC236}">
                <a16:creationId xmlns:a16="http://schemas.microsoft.com/office/drawing/2014/main" id="{EBC9887C-C71C-3217-B85B-E711886815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F7B44AE-BFD4-E670-13EF-56E0ABF207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1ADE0-AC0F-2349-813F-309559FEDB7D}" type="slidenum">
              <a:rPr lang="en-US" smtClean="0"/>
              <a:t>‹#›</a:t>
            </a:fld>
            <a:endParaRPr lang="en-US"/>
          </a:p>
        </p:txBody>
      </p:sp>
    </p:spTree>
    <p:extLst>
      <p:ext uri="{BB962C8B-B14F-4D97-AF65-F5344CB8AC3E}">
        <p14:creationId xmlns:p14="http://schemas.microsoft.com/office/powerpoint/2010/main" val="407196526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09B745-D277-047C-F864-8E7B83F254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E606E1-0F15-9E95-CC85-8EF4E811542B}"/>
              </a:ext>
            </a:extLst>
          </p:cNvPr>
          <p:cNvSpPr>
            <a:spLocks noGrp="1"/>
          </p:cNvSpPr>
          <p:nvPr>
            <p:ph type="ctrTitle"/>
          </p:nvPr>
        </p:nvSpPr>
        <p:spPr/>
        <p:txBody>
          <a:bodyPr/>
          <a:lstStyle/>
          <a:p>
            <a:r>
              <a:rPr lang="en-US" cap="none" dirty="0">
                <a:solidFill>
                  <a:srgbClr val="FFFFFF"/>
                </a:solidFill>
                <a:latin typeface="TW Cen MT"/>
              </a:rPr>
              <a:t>Predicate Caching</a:t>
            </a:r>
            <a:endParaRPr lang="en-US" dirty="0">
              <a:solidFill>
                <a:srgbClr val="FFFFFF"/>
              </a:solidFill>
              <a:latin typeface="TW Cen MT"/>
            </a:endParaRPr>
          </a:p>
        </p:txBody>
      </p:sp>
      <p:sp>
        <p:nvSpPr>
          <p:cNvPr id="3" name="Subtitle 2">
            <a:extLst>
              <a:ext uri="{FF2B5EF4-FFF2-40B4-BE49-F238E27FC236}">
                <a16:creationId xmlns:a16="http://schemas.microsoft.com/office/drawing/2014/main" id="{9CD15D91-015D-5504-998E-8184D09B57E4}"/>
              </a:ext>
            </a:extLst>
          </p:cNvPr>
          <p:cNvSpPr>
            <a:spLocks noGrp="1"/>
          </p:cNvSpPr>
          <p:nvPr>
            <p:ph type="subTitle" idx="1"/>
          </p:nvPr>
        </p:nvSpPr>
        <p:spPr>
          <a:xfrm>
            <a:off x="1524000" y="2648554"/>
            <a:ext cx="9144000" cy="1655762"/>
          </a:xfrm>
        </p:spPr>
        <p:txBody>
          <a:bodyPr vert="horz" lIns="91440" tIns="45720" rIns="91440" bIns="45720" rtlCol="0" anchor="t">
            <a:normAutofit/>
          </a:bodyPr>
          <a:lstStyle/>
          <a:p>
            <a:r>
              <a:rPr lang="en-US" cap="none" dirty="0">
                <a:latin typeface="TW Cen MT"/>
              </a:rPr>
              <a:t>Schmidt, Tobias &amp; Kipf, Andreas &amp; Horn, Dominik &amp; Saxena, Gaurav &amp; Kraska, Tim. (2024). </a:t>
            </a:r>
          </a:p>
          <a:p>
            <a:r>
              <a:rPr lang="en-US" cap="none" dirty="0">
                <a:latin typeface="TW Cen MT"/>
              </a:rPr>
              <a:t>347-359. 10.1145/3626246.3653395.</a:t>
            </a:r>
            <a:endParaRPr lang="en-US" dirty="0">
              <a:latin typeface="TW Cen MT"/>
              <a:ea typeface="+mn-lt"/>
              <a:cs typeface="+mn-lt"/>
            </a:endParaRPr>
          </a:p>
        </p:txBody>
      </p:sp>
      <p:sp>
        <p:nvSpPr>
          <p:cNvPr id="4" name="TextBox 3">
            <a:extLst>
              <a:ext uri="{FF2B5EF4-FFF2-40B4-BE49-F238E27FC236}">
                <a16:creationId xmlns:a16="http://schemas.microsoft.com/office/drawing/2014/main" id="{0EE7ED7C-0E9F-AE4F-B446-2A2766E853E5}"/>
              </a:ext>
            </a:extLst>
          </p:cNvPr>
          <p:cNvSpPr txBox="1"/>
          <p:nvPr/>
        </p:nvSpPr>
        <p:spPr>
          <a:xfrm>
            <a:off x="1800224" y="6044356"/>
            <a:ext cx="2576924" cy="646331"/>
          </a:xfrm>
          <a:prstGeom prst="rect">
            <a:avLst/>
          </a:prstGeom>
          <a:noFill/>
        </p:spPr>
        <p:txBody>
          <a:bodyPr wrap="none" rtlCol="0">
            <a:spAutoFit/>
          </a:bodyPr>
          <a:lstStyle/>
          <a:p>
            <a:r>
              <a:rPr lang="en-US" dirty="0"/>
              <a:t>Stylianos Vassiliou</a:t>
            </a:r>
          </a:p>
          <a:p>
            <a:r>
              <a:rPr lang="en-US" dirty="0"/>
              <a:t>Panteleimonas Chatzimiltis</a:t>
            </a:r>
          </a:p>
        </p:txBody>
      </p:sp>
      <p:sp>
        <p:nvSpPr>
          <p:cNvPr id="5" name="Title 1">
            <a:extLst>
              <a:ext uri="{FF2B5EF4-FFF2-40B4-BE49-F238E27FC236}">
                <a16:creationId xmlns:a16="http://schemas.microsoft.com/office/drawing/2014/main" id="{13F373DD-60F3-BCF0-065B-EE541CE82439}"/>
              </a:ext>
            </a:extLst>
          </p:cNvPr>
          <p:cNvSpPr txBox="1">
            <a:spLocks/>
          </p:cNvSpPr>
          <p:nvPr/>
        </p:nvSpPr>
        <p:spPr>
          <a:xfrm>
            <a:off x="1238250" y="260954"/>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t>Predicate Caching: Query-Driven Secondary Indexing for Cloud Data Warehouses</a:t>
            </a:r>
          </a:p>
        </p:txBody>
      </p:sp>
      <p:pic>
        <p:nvPicPr>
          <p:cNvPr id="7" name="Picture 6">
            <a:extLst>
              <a:ext uri="{FF2B5EF4-FFF2-40B4-BE49-F238E27FC236}">
                <a16:creationId xmlns:a16="http://schemas.microsoft.com/office/drawing/2014/main" id="{2107AE82-15E7-B602-3AAF-9ABF3DF40FF5}"/>
              </a:ext>
            </a:extLst>
          </p:cNvPr>
          <p:cNvPicPr>
            <a:picLocks noChangeAspect="1"/>
          </p:cNvPicPr>
          <p:nvPr/>
        </p:nvPicPr>
        <p:blipFill>
          <a:blip r:embed="rId3"/>
          <a:stretch>
            <a:fillRect/>
          </a:stretch>
        </p:blipFill>
        <p:spPr>
          <a:xfrm>
            <a:off x="2209800" y="3811861"/>
            <a:ext cx="7772400" cy="1923776"/>
          </a:xfrm>
          <a:prstGeom prst="rect">
            <a:avLst/>
          </a:prstGeom>
        </p:spPr>
      </p:pic>
    </p:spTree>
    <p:extLst>
      <p:ext uri="{BB962C8B-B14F-4D97-AF65-F5344CB8AC3E}">
        <p14:creationId xmlns:p14="http://schemas.microsoft.com/office/powerpoint/2010/main" val="140086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86DDB7-824F-AAE6-BB8A-440690CD98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02DAC0-9E12-D4EA-D609-BC9D72C80316}"/>
              </a:ext>
            </a:extLst>
          </p:cNvPr>
          <p:cNvSpPr>
            <a:spLocks noGrp="1"/>
          </p:cNvSpPr>
          <p:nvPr>
            <p:ph type="title"/>
          </p:nvPr>
        </p:nvSpPr>
        <p:spPr/>
        <p:txBody>
          <a:bodyPr/>
          <a:lstStyle/>
          <a:p>
            <a:r>
              <a:rPr lang="en-US" dirty="0"/>
              <a:t>Query-Driven Data Layouts (</a:t>
            </a:r>
            <a:r>
              <a:rPr lang="en-US" dirty="0" err="1"/>
              <a:t>Qd</a:t>
            </a:r>
            <a:r>
              <a:rPr lang="en-US" dirty="0"/>
              <a:t>-tree)</a:t>
            </a:r>
          </a:p>
        </p:txBody>
      </p:sp>
      <p:sp>
        <p:nvSpPr>
          <p:cNvPr id="3" name="Content Placeholder 2">
            <a:extLst>
              <a:ext uri="{FF2B5EF4-FFF2-40B4-BE49-F238E27FC236}">
                <a16:creationId xmlns:a16="http://schemas.microsoft.com/office/drawing/2014/main" id="{1A6B5A62-8C30-0CD2-9877-EAAD5E862F65}"/>
              </a:ext>
            </a:extLst>
          </p:cNvPr>
          <p:cNvSpPr>
            <a:spLocks noGrp="1"/>
          </p:cNvSpPr>
          <p:nvPr>
            <p:ph idx="1"/>
          </p:nvPr>
        </p:nvSpPr>
        <p:spPr>
          <a:xfrm>
            <a:off x="838200" y="1825625"/>
            <a:ext cx="10515600" cy="2479338"/>
          </a:xfrm>
        </p:spPr>
        <p:txBody>
          <a:bodyPr/>
          <a:lstStyle/>
          <a:p>
            <a:r>
              <a:rPr lang="en-US" dirty="0"/>
              <a:t>Caching technique that reorganizes table data based on repeating filter conditions in queries.</a:t>
            </a:r>
          </a:p>
          <a:p>
            <a:r>
              <a:rPr lang="en-US" dirty="0"/>
              <a:t>Example:</a:t>
            </a:r>
          </a:p>
          <a:p>
            <a:pPr lvl="1"/>
            <a:r>
              <a:rPr lang="en-US" dirty="0"/>
              <a:t>If many queries filter on “x &lt; 10” and ”y &gt; 42”, then table is split:</a:t>
            </a:r>
          </a:p>
          <a:p>
            <a:pPr lvl="2"/>
            <a:r>
              <a:rPr lang="en-US" dirty="0"/>
              <a:t>One part matches the filters</a:t>
            </a:r>
          </a:p>
          <a:p>
            <a:pPr lvl="2"/>
            <a:r>
              <a:rPr lang="en-US" dirty="0"/>
              <a:t>Others are skipped during scans.</a:t>
            </a:r>
          </a:p>
        </p:txBody>
      </p:sp>
      <p:pic>
        <p:nvPicPr>
          <p:cNvPr id="5" name="Picture 4">
            <a:extLst>
              <a:ext uri="{FF2B5EF4-FFF2-40B4-BE49-F238E27FC236}">
                <a16:creationId xmlns:a16="http://schemas.microsoft.com/office/drawing/2014/main" id="{790F4B3C-7B0C-30EC-C3E3-D446ACB4C4E6}"/>
              </a:ext>
            </a:extLst>
          </p:cNvPr>
          <p:cNvPicPr>
            <a:picLocks noChangeAspect="1"/>
          </p:cNvPicPr>
          <p:nvPr/>
        </p:nvPicPr>
        <p:blipFill>
          <a:blip r:embed="rId3"/>
          <a:stretch>
            <a:fillRect/>
          </a:stretch>
        </p:blipFill>
        <p:spPr>
          <a:xfrm>
            <a:off x="5729891" y="3770888"/>
            <a:ext cx="5510471" cy="2468127"/>
          </a:xfrm>
          <a:prstGeom prst="rect">
            <a:avLst/>
          </a:prstGeom>
        </p:spPr>
      </p:pic>
    </p:spTree>
    <p:extLst>
      <p:ext uri="{BB962C8B-B14F-4D97-AF65-F5344CB8AC3E}">
        <p14:creationId xmlns:p14="http://schemas.microsoft.com/office/powerpoint/2010/main" val="2905105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F1A2F-ADC4-ABF7-2391-4593613D68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B96CE6-71B4-D562-0073-0C057D2C31B2}"/>
              </a:ext>
            </a:extLst>
          </p:cNvPr>
          <p:cNvSpPr>
            <a:spLocks noGrp="1"/>
          </p:cNvSpPr>
          <p:nvPr>
            <p:ph type="title"/>
          </p:nvPr>
        </p:nvSpPr>
        <p:spPr/>
        <p:txBody>
          <a:bodyPr/>
          <a:lstStyle/>
          <a:p>
            <a:r>
              <a:rPr lang="en-US" dirty="0"/>
              <a:t>Query-Driven Data Layouts (</a:t>
            </a:r>
            <a:r>
              <a:rPr lang="en-US" dirty="0" err="1"/>
              <a:t>Qd</a:t>
            </a:r>
            <a:r>
              <a:rPr lang="en-US" dirty="0"/>
              <a:t>-tree)</a:t>
            </a:r>
          </a:p>
        </p:txBody>
      </p:sp>
      <p:sp>
        <p:nvSpPr>
          <p:cNvPr id="4" name="TextBox 3">
            <a:extLst>
              <a:ext uri="{FF2B5EF4-FFF2-40B4-BE49-F238E27FC236}">
                <a16:creationId xmlns:a16="http://schemas.microsoft.com/office/drawing/2014/main" id="{4689ACF0-B63B-5F78-C0BC-BA95EB481296}"/>
              </a:ext>
            </a:extLst>
          </p:cNvPr>
          <p:cNvSpPr txBox="1"/>
          <p:nvPr/>
        </p:nvSpPr>
        <p:spPr>
          <a:xfrm>
            <a:off x="962954" y="2314322"/>
            <a:ext cx="4752722" cy="1846659"/>
          </a:xfrm>
          <a:prstGeom prst="rect">
            <a:avLst/>
          </a:prstGeom>
          <a:noFill/>
        </p:spPr>
        <p:txBody>
          <a:bodyPr wrap="square" rtlCol="0">
            <a:spAutoFit/>
          </a:bodyPr>
          <a:lstStyle/>
          <a:p>
            <a:r>
              <a:rPr lang="en-US" sz="2400" b="1" u="sng" dirty="0">
                <a:solidFill>
                  <a:srgbClr val="00B050"/>
                </a:solidFill>
              </a:rPr>
              <a:t>Advantages:</a:t>
            </a:r>
          </a:p>
          <a:p>
            <a:pPr marL="285750" indent="-285750">
              <a:buFont typeface="Arial" panose="020B0604020202020204" pitchFamily="34" charset="0"/>
              <a:buChar char="•"/>
            </a:pPr>
            <a:r>
              <a:rPr lang="en-US" dirty="0"/>
              <a:t>Speeds up queries by skipping unneeded data.</a:t>
            </a:r>
          </a:p>
          <a:p>
            <a:pPr marL="285750" indent="-285750">
              <a:buFont typeface="Arial" panose="020B0604020202020204" pitchFamily="34" charset="0"/>
              <a:buChar char="•"/>
            </a:pPr>
            <a:r>
              <a:rPr lang="en-US" dirty="0"/>
              <a:t>Good for cloud systems (reduces data read from storage)</a:t>
            </a:r>
          </a:p>
          <a:p>
            <a:pPr marL="285750" indent="-285750">
              <a:buFont typeface="Arial" panose="020B0604020202020204" pitchFamily="34" charset="0"/>
              <a:buChar char="•"/>
            </a:pPr>
            <a:r>
              <a:rPr lang="en-US" dirty="0"/>
              <a:t>Easy to insert/delete data.</a:t>
            </a:r>
          </a:p>
        </p:txBody>
      </p:sp>
      <p:sp>
        <p:nvSpPr>
          <p:cNvPr id="5" name="TextBox 4">
            <a:extLst>
              <a:ext uri="{FF2B5EF4-FFF2-40B4-BE49-F238E27FC236}">
                <a16:creationId xmlns:a16="http://schemas.microsoft.com/office/drawing/2014/main" id="{3CCCA05F-8693-4ED4-49CA-A9A39DF86CB3}"/>
              </a:ext>
            </a:extLst>
          </p:cNvPr>
          <p:cNvSpPr txBox="1"/>
          <p:nvPr/>
        </p:nvSpPr>
        <p:spPr>
          <a:xfrm>
            <a:off x="6096000" y="2314322"/>
            <a:ext cx="4752722" cy="1292662"/>
          </a:xfrm>
          <a:prstGeom prst="rect">
            <a:avLst/>
          </a:prstGeom>
          <a:noFill/>
        </p:spPr>
        <p:txBody>
          <a:bodyPr wrap="square" rtlCol="0">
            <a:spAutoFit/>
          </a:bodyPr>
          <a:lstStyle/>
          <a:p>
            <a:r>
              <a:rPr lang="en-US" sz="2400" b="1" u="sng" dirty="0">
                <a:solidFill>
                  <a:srgbClr val="FF0000"/>
                </a:solidFill>
              </a:rPr>
              <a:t>Limitations:</a:t>
            </a:r>
          </a:p>
          <a:p>
            <a:pPr marL="285750" indent="-285750">
              <a:buFont typeface="Arial" panose="020B0604020202020204" pitchFamily="34" charset="0"/>
              <a:buChar char="•"/>
            </a:pPr>
            <a:r>
              <a:rPr lang="en-US" dirty="0"/>
              <a:t>Slow to build.</a:t>
            </a:r>
          </a:p>
          <a:p>
            <a:pPr marL="285750" indent="-285750">
              <a:buFont typeface="Arial" panose="020B0604020202020204" pitchFamily="34" charset="0"/>
              <a:buChar char="•"/>
            </a:pPr>
            <a:r>
              <a:rPr lang="en-US" dirty="0"/>
              <a:t>Hard to adapt if the query patterns change.</a:t>
            </a:r>
          </a:p>
          <a:p>
            <a:pPr marL="285750" indent="-285750">
              <a:buFont typeface="Arial" panose="020B0604020202020204" pitchFamily="34" charset="0"/>
              <a:buChar char="•"/>
            </a:pPr>
            <a:r>
              <a:rPr lang="en-US" dirty="0"/>
              <a:t>Best for stable, repeating workloads.</a:t>
            </a:r>
          </a:p>
        </p:txBody>
      </p:sp>
      <p:pic>
        <p:nvPicPr>
          <p:cNvPr id="6" name="Picture 5">
            <a:extLst>
              <a:ext uri="{FF2B5EF4-FFF2-40B4-BE49-F238E27FC236}">
                <a16:creationId xmlns:a16="http://schemas.microsoft.com/office/drawing/2014/main" id="{D77CD530-31E1-28BB-54E7-F748199C2543}"/>
              </a:ext>
            </a:extLst>
          </p:cNvPr>
          <p:cNvPicPr>
            <a:picLocks noChangeAspect="1"/>
          </p:cNvPicPr>
          <p:nvPr/>
        </p:nvPicPr>
        <p:blipFill>
          <a:blip r:embed="rId3"/>
          <a:stretch>
            <a:fillRect/>
          </a:stretch>
        </p:blipFill>
        <p:spPr>
          <a:xfrm>
            <a:off x="7884125" y="2062178"/>
            <a:ext cx="588236" cy="625906"/>
          </a:xfrm>
          <a:prstGeom prst="rect">
            <a:avLst/>
          </a:prstGeom>
        </p:spPr>
      </p:pic>
      <p:pic>
        <p:nvPicPr>
          <p:cNvPr id="7" name="Picture 6">
            <a:extLst>
              <a:ext uri="{FF2B5EF4-FFF2-40B4-BE49-F238E27FC236}">
                <a16:creationId xmlns:a16="http://schemas.microsoft.com/office/drawing/2014/main" id="{22C591F7-BDF6-4D39-A9E7-0C3009A7CAA3}"/>
              </a:ext>
            </a:extLst>
          </p:cNvPr>
          <p:cNvPicPr>
            <a:picLocks noChangeAspect="1"/>
          </p:cNvPicPr>
          <p:nvPr/>
        </p:nvPicPr>
        <p:blipFill>
          <a:blip r:embed="rId4"/>
          <a:stretch>
            <a:fillRect/>
          </a:stretch>
        </p:blipFill>
        <p:spPr>
          <a:xfrm>
            <a:off x="2765841" y="2072235"/>
            <a:ext cx="573474" cy="615849"/>
          </a:xfrm>
          <a:prstGeom prst="rect">
            <a:avLst/>
          </a:prstGeom>
        </p:spPr>
      </p:pic>
      <p:sp>
        <p:nvSpPr>
          <p:cNvPr id="3" name="TextBox 2">
            <a:extLst>
              <a:ext uri="{FF2B5EF4-FFF2-40B4-BE49-F238E27FC236}">
                <a16:creationId xmlns:a16="http://schemas.microsoft.com/office/drawing/2014/main" id="{5B55511F-02B2-47C4-6661-035EFAC978E6}"/>
              </a:ext>
            </a:extLst>
          </p:cNvPr>
          <p:cNvSpPr txBox="1"/>
          <p:nvPr/>
        </p:nvSpPr>
        <p:spPr>
          <a:xfrm>
            <a:off x="962954" y="5114166"/>
            <a:ext cx="9096657" cy="646331"/>
          </a:xfrm>
          <a:prstGeom prst="rect">
            <a:avLst/>
          </a:prstGeom>
          <a:noFill/>
        </p:spPr>
        <p:txBody>
          <a:bodyPr wrap="none" rtlCol="0">
            <a:spAutoFit/>
          </a:bodyPr>
          <a:lstStyle/>
          <a:p>
            <a:r>
              <a:rPr lang="en-US" b="1" dirty="0"/>
              <a:t>Bottom Line:</a:t>
            </a:r>
          </a:p>
          <a:p>
            <a:r>
              <a:rPr lang="en-US" dirty="0" err="1"/>
              <a:t>Qd</a:t>
            </a:r>
            <a:r>
              <a:rPr lang="en-US" dirty="0"/>
              <a:t>-tree improves performance using data layout – but it’s less flexible than query-level caching.</a:t>
            </a:r>
          </a:p>
        </p:txBody>
      </p:sp>
    </p:spTree>
    <p:extLst>
      <p:ext uri="{BB962C8B-B14F-4D97-AF65-F5344CB8AC3E}">
        <p14:creationId xmlns:p14="http://schemas.microsoft.com/office/powerpoint/2010/main" val="3498133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C20F1-9C00-7899-FF92-F4FC92CD431B}"/>
              </a:ext>
            </a:extLst>
          </p:cNvPr>
          <p:cNvSpPr>
            <a:spLocks noGrp="1"/>
          </p:cNvSpPr>
          <p:nvPr>
            <p:ph type="title"/>
          </p:nvPr>
        </p:nvSpPr>
        <p:spPr/>
        <p:txBody>
          <a:bodyPr/>
          <a:lstStyle/>
          <a:p>
            <a:r>
              <a:rPr lang="en-US" dirty="0"/>
              <a:t>Comparison of Different Caching Techniques</a:t>
            </a:r>
          </a:p>
        </p:txBody>
      </p:sp>
      <p:pic>
        <p:nvPicPr>
          <p:cNvPr id="5" name="Picture 4">
            <a:extLst>
              <a:ext uri="{FF2B5EF4-FFF2-40B4-BE49-F238E27FC236}">
                <a16:creationId xmlns:a16="http://schemas.microsoft.com/office/drawing/2014/main" id="{B077FCA4-C819-121F-51FD-BE215AB87D14}"/>
              </a:ext>
            </a:extLst>
          </p:cNvPr>
          <p:cNvPicPr>
            <a:picLocks noChangeAspect="1"/>
          </p:cNvPicPr>
          <p:nvPr/>
        </p:nvPicPr>
        <p:blipFill>
          <a:blip r:embed="rId3"/>
          <a:stretch>
            <a:fillRect/>
          </a:stretch>
        </p:blipFill>
        <p:spPr>
          <a:xfrm>
            <a:off x="1559065" y="2019018"/>
            <a:ext cx="8410322" cy="3490823"/>
          </a:xfrm>
          <a:prstGeom prst="rect">
            <a:avLst/>
          </a:prstGeom>
        </p:spPr>
      </p:pic>
      <p:sp>
        <p:nvSpPr>
          <p:cNvPr id="7" name="TextBox 6">
            <a:extLst>
              <a:ext uri="{FF2B5EF4-FFF2-40B4-BE49-F238E27FC236}">
                <a16:creationId xmlns:a16="http://schemas.microsoft.com/office/drawing/2014/main" id="{03ED773A-22F9-F3BF-1209-5717EB0EA20E}"/>
              </a:ext>
            </a:extLst>
          </p:cNvPr>
          <p:cNvSpPr txBox="1"/>
          <p:nvPr/>
        </p:nvSpPr>
        <p:spPr>
          <a:xfrm>
            <a:off x="2627888" y="4257861"/>
            <a:ext cx="6097348" cy="307777"/>
          </a:xfrm>
          <a:prstGeom prst="rect">
            <a:avLst/>
          </a:prstGeom>
          <a:noFill/>
        </p:spPr>
        <p:txBody>
          <a:bodyPr wrap="square">
            <a:spAutoFit/>
          </a:bodyPr>
          <a:lstStyle/>
          <a:p>
            <a:r>
              <a:rPr lang="en-US" sz="1400" dirty="0"/>
              <a:t>(Qd-tree)</a:t>
            </a:r>
          </a:p>
        </p:txBody>
      </p:sp>
    </p:spTree>
    <p:extLst>
      <p:ext uri="{BB962C8B-B14F-4D97-AF65-F5344CB8AC3E}">
        <p14:creationId xmlns:p14="http://schemas.microsoft.com/office/powerpoint/2010/main" val="65011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E8E6BD-DCDA-3CF4-4ED8-C381CD7EEB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041652-E2A4-95DE-2FC8-8F77F8DDAFB5}"/>
              </a:ext>
            </a:extLst>
          </p:cNvPr>
          <p:cNvSpPr>
            <a:spLocks noGrp="1"/>
          </p:cNvSpPr>
          <p:nvPr>
            <p:ph type="title"/>
          </p:nvPr>
        </p:nvSpPr>
        <p:spPr/>
        <p:txBody>
          <a:bodyPr/>
          <a:lstStyle/>
          <a:p>
            <a:r>
              <a:rPr lang="en-US" dirty="0"/>
              <a:t>Presentation Outline</a:t>
            </a:r>
          </a:p>
        </p:txBody>
      </p:sp>
      <p:sp>
        <p:nvSpPr>
          <p:cNvPr id="3" name="Content Placeholder 2">
            <a:extLst>
              <a:ext uri="{FF2B5EF4-FFF2-40B4-BE49-F238E27FC236}">
                <a16:creationId xmlns:a16="http://schemas.microsoft.com/office/drawing/2014/main" id="{63181A7C-8555-7B54-22DE-3917D94D9210}"/>
              </a:ext>
            </a:extLst>
          </p:cNvPr>
          <p:cNvSpPr>
            <a:spLocks noGrp="1"/>
          </p:cNvSpPr>
          <p:nvPr>
            <p:ph idx="1"/>
          </p:nvPr>
        </p:nvSpPr>
        <p:spPr/>
        <p:txBody>
          <a:bodyPr/>
          <a:lstStyle/>
          <a:p>
            <a:r>
              <a:rPr lang="en-US" dirty="0">
                <a:solidFill>
                  <a:schemeClr val="bg1">
                    <a:lumMod val="75000"/>
                  </a:schemeClr>
                </a:solidFill>
              </a:rPr>
              <a:t>Caching Background</a:t>
            </a:r>
          </a:p>
          <a:p>
            <a:r>
              <a:rPr lang="en-US" dirty="0"/>
              <a:t>Motivation</a:t>
            </a:r>
          </a:p>
          <a:p>
            <a:r>
              <a:rPr lang="en-US" dirty="0">
                <a:solidFill>
                  <a:schemeClr val="bg1">
                    <a:lumMod val="75000"/>
                  </a:schemeClr>
                </a:solidFill>
              </a:rPr>
              <a:t>Predicate Caching</a:t>
            </a:r>
          </a:p>
          <a:p>
            <a:r>
              <a:rPr lang="en-US" dirty="0">
                <a:solidFill>
                  <a:schemeClr val="bg1">
                    <a:lumMod val="75000"/>
                  </a:schemeClr>
                </a:solidFill>
              </a:rPr>
              <a:t>Evaluation</a:t>
            </a:r>
          </a:p>
          <a:p>
            <a:r>
              <a:rPr lang="en-US" dirty="0">
                <a:solidFill>
                  <a:schemeClr val="bg1">
                    <a:lumMod val="75000"/>
                  </a:schemeClr>
                </a:solidFill>
              </a:rPr>
              <a:t>Conclusion</a:t>
            </a:r>
          </a:p>
          <a:p>
            <a:endParaRPr lang="en-US" dirty="0"/>
          </a:p>
        </p:txBody>
      </p:sp>
    </p:spTree>
    <p:extLst>
      <p:ext uri="{BB962C8B-B14F-4D97-AF65-F5344CB8AC3E}">
        <p14:creationId xmlns:p14="http://schemas.microsoft.com/office/powerpoint/2010/main" val="351216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0D97D-AC78-5337-54BA-EFCDFE02865E}"/>
              </a:ext>
            </a:extLst>
          </p:cNvPr>
          <p:cNvSpPr>
            <a:spLocks noGrp="1"/>
          </p:cNvSpPr>
          <p:nvPr>
            <p:ph type="title"/>
          </p:nvPr>
        </p:nvSpPr>
        <p:spPr/>
        <p:txBody>
          <a:bodyPr/>
          <a:lstStyle/>
          <a:p>
            <a:r>
              <a:rPr lang="en-US" dirty="0"/>
              <a:t>Motivation</a:t>
            </a:r>
          </a:p>
        </p:txBody>
      </p:sp>
      <p:graphicFrame>
        <p:nvGraphicFramePr>
          <p:cNvPr id="4" name="Table 3">
            <a:extLst>
              <a:ext uri="{FF2B5EF4-FFF2-40B4-BE49-F238E27FC236}">
                <a16:creationId xmlns:a16="http://schemas.microsoft.com/office/drawing/2014/main" id="{5A1FE05D-A2E0-7C3C-9E63-BE87FA6FD3BA}"/>
              </a:ext>
            </a:extLst>
          </p:cNvPr>
          <p:cNvGraphicFramePr>
            <a:graphicFrameLocks noGrp="1"/>
          </p:cNvGraphicFramePr>
          <p:nvPr>
            <p:extLst>
              <p:ext uri="{D42A27DB-BD31-4B8C-83A1-F6EECF244321}">
                <p14:modId xmlns:p14="http://schemas.microsoft.com/office/powerpoint/2010/main" val="16769847"/>
              </p:ext>
            </p:extLst>
          </p:nvPr>
        </p:nvGraphicFramePr>
        <p:xfrm>
          <a:off x="959581" y="2257679"/>
          <a:ext cx="8128000" cy="184912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63353684"/>
                    </a:ext>
                  </a:extLst>
                </a:gridCol>
                <a:gridCol w="2032000">
                  <a:extLst>
                    <a:ext uri="{9D8B030D-6E8A-4147-A177-3AD203B41FA5}">
                      <a16:colId xmlns:a16="http://schemas.microsoft.com/office/drawing/2014/main" val="3775283029"/>
                    </a:ext>
                  </a:extLst>
                </a:gridCol>
                <a:gridCol w="2032000">
                  <a:extLst>
                    <a:ext uri="{9D8B030D-6E8A-4147-A177-3AD203B41FA5}">
                      <a16:colId xmlns:a16="http://schemas.microsoft.com/office/drawing/2014/main" val="1090842743"/>
                    </a:ext>
                  </a:extLst>
                </a:gridCol>
                <a:gridCol w="2032000">
                  <a:extLst>
                    <a:ext uri="{9D8B030D-6E8A-4147-A177-3AD203B41FA5}">
                      <a16:colId xmlns:a16="http://schemas.microsoft.com/office/drawing/2014/main" val="2454397562"/>
                    </a:ext>
                  </a:extLst>
                </a:gridCol>
              </a:tblGrid>
              <a:tr h="321763">
                <a:tc>
                  <a:txBody>
                    <a:bodyPr/>
                    <a:lstStyle/>
                    <a:p>
                      <a:pPr algn="ctr"/>
                      <a:r>
                        <a:rPr lang="en-US" dirty="0"/>
                        <a:t>Goal</a:t>
                      </a:r>
                    </a:p>
                  </a:txBody>
                  <a:tcPr/>
                </a:tc>
                <a:tc>
                  <a:txBody>
                    <a:bodyPr/>
                    <a:lstStyle/>
                    <a:p>
                      <a:pPr algn="ctr"/>
                      <a:r>
                        <a:rPr lang="en-US" dirty="0"/>
                        <a:t>Result Cache</a:t>
                      </a:r>
                    </a:p>
                  </a:txBody>
                  <a:tcPr/>
                </a:tc>
                <a:tc>
                  <a:txBody>
                    <a:bodyPr/>
                    <a:lstStyle/>
                    <a:p>
                      <a:pPr algn="ctr"/>
                      <a:r>
                        <a:rPr lang="en-US" dirty="0"/>
                        <a:t>MVs</a:t>
                      </a:r>
                    </a:p>
                  </a:txBody>
                  <a:tcPr/>
                </a:tc>
                <a:tc>
                  <a:txBody>
                    <a:bodyPr/>
                    <a:lstStyle/>
                    <a:p>
                      <a:pPr algn="ctr"/>
                      <a:r>
                        <a:rPr lang="en-US" dirty="0"/>
                        <a:t>Qd-Tree</a:t>
                      </a:r>
                    </a:p>
                  </a:txBody>
                  <a:tcPr/>
                </a:tc>
                <a:extLst>
                  <a:ext uri="{0D108BD9-81ED-4DB2-BD59-A6C34878D82A}">
                    <a16:rowId xmlns:a16="http://schemas.microsoft.com/office/drawing/2014/main" val="1482006157"/>
                  </a:ext>
                </a:extLst>
              </a:tr>
              <a:tr h="370840">
                <a:tc>
                  <a:txBody>
                    <a:bodyPr/>
                    <a:lstStyle/>
                    <a:p>
                      <a:pPr algn="ctr"/>
                      <a:r>
                        <a:rPr lang="en-US" b="1" dirty="0"/>
                        <a:t>Online</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061990167"/>
                  </a:ext>
                </a:extLst>
              </a:tr>
              <a:tr h="370840">
                <a:tc>
                  <a:txBody>
                    <a:bodyPr/>
                    <a:lstStyle/>
                    <a:p>
                      <a:pPr algn="ctr"/>
                      <a:r>
                        <a:rPr lang="en-US" b="1"/>
                        <a:t>Lightweight</a:t>
                      </a:r>
                      <a:endParaRPr lang="en-US" b="1" dirty="0"/>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995596758"/>
                  </a:ext>
                </a:extLst>
              </a:tr>
              <a:tr h="370840">
                <a:tc>
                  <a:txBody>
                    <a:bodyPr/>
                    <a:lstStyle/>
                    <a:p>
                      <a:pPr algn="ctr"/>
                      <a:r>
                        <a:rPr lang="en-US" b="1"/>
                        <a:t>On-the-fly</a:t>
                      </a:r>
                      <a:endParaRPr lang="en-US" b="1" dirty="0"/>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671418041"/>
                  </a:ext>
                </a:extLst>
              </a:tr>
              <a:tr h="370840">
                <a:tc>
                  <a:txBody>
                    <a:bodyPr/>
                    <a:lstStyle/>
                    <a:p>
                      <a:pPr algn="ctr"/>
                      <a:r>
                        <a:rPr lang="en-US" b="1" dirty="0"/>
                        <a:t>Data-independent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734374830"/>
                  </a:ext>
                </a:extLst>
              </a:tr>
            </a:tbl>
          </a:graphicData>
        </a:graphic>
      </p:graphicFrame>
      <p:sp>
        <p:nvSpPr>
          <p:cNvPr id="6" name="Content Placeholder 2">
            <a:extLst>
              <a:ext uri="{FF2B5EF4-FFF2-40B4-BE49-F238E27FC236}">
                <a16:creationId xmlns:a16="http://schemas.microsoft.com/office/drawing/2014/main" id="{9A4F188F-9E8E-EA09-7667-607CA8DDFD62}"/>
              </a:ext>
            </a:extLst>
          </p:cNvPr>
          <p:cNvSpPr>
            <a:spLocks noGrp="1"/>
          </p:cNvSpPr>
          <p:nvPr>
            <p:ph idx="1"/>
          </p:nvPr>
        </p:nvSpPr>
        <p:spPr>
          <a:xfrm>
            <a:off x="838200" y="1558588"/>
            <a:ext cx="10515600" cy="593893"/>
          </a:xfrm>
        </p:spPr>
        <p:txBody>
          <a:bodyPr/>
          <a:lstStyle/>
          <a:p>
            <a:pPr marL="0" indent="0">
              <a:buNone/>
            </a:pPr>
            <a:r>
              <a:rPr lang="en-US" dirty="0"/>
              <a:t>Why a new caching Technique is needed?</a:t>
            </a:r>
          </a:p>
        </p:txBody>
      </p:sp>
      <p:sp>
        <p:nvSpPr>
          <p:cNvPr id="7" name="Content Placeholder 2">
            <a:extLst>
              <a:ext uri="{FF2B5EF4-FFF2-40B4-BE49-F238E27FC236}">
                <a16:creationId xmlns:a16="http://schemas.microsoft.com/office/drawing/2014/main" id="{A8BDBAEE-C747-793F-B3DA-1BFCC47F2E35}"/>
              </a:ext>
            </a:extLst>
          </p:cNvPr>
          <p:cNvSpPr txBox="1">
            <a:spLocks/>
          </p:cNvSpPr>
          <p:nvPr/>
        </p:nvSpPr>
        <p:spPr>
          <a:xfrm>
            <a:off x="838200" y="4211997"/>
            <a:ext cx="10515600" cy="247202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u="sng" dirty="0"/>
              <a:t>Design Goals of Predicate Cache:</a:t>
            </a:r>
          </a:p>
          <a:p>
            <a:r>
              <a:rPr lang="en-US" dirty="0"/>
              <a:t>✅ </a:t>
            </a:r>
            <a:r>
              <a:rPr lang="en-US" b="1" dirty="0"/>
              <a:t>Online</a:t>
            </a:r>
            <a:r>
              <a:rPr lang="en-US" dirty="0"/>
              <a:t>: Stays valid with minimal maintenance</a:t>
            </a:r>
          </a:p>
          <a:p>
            <a:r>
              <a:rPr lang="en-US" dirty="0"/>
              <a:t>✅ </a:t>
            </a:r>
            <a:r>
              <a:rPr lang="en-US" b="1" dirty="0"/>
              <a:t>Lightweight</a:t>
            </a:r>
            <a:r>
              <a:rPr lang="en-US" dirty="0"/>
              <a:t>: Avoids time-expensive synchronization</a:t>
            </a:r>
          </a:p>
          <a:p>
            <a:r>
              <a:rPr lang="en-US" dirty="0"/>
              <a:t>✅ </a:t>
            </a:r>
            <a:r>
              <a:rPr lang="en-US" b="1" dirty="0"/>
              <a:t>On-the-fly</a:t>
            </a:r>
            <a:r>
              <a:rPr lang="en-US" dirty="0"/>
              <a:t>: Built during query execution</a:t>
            </a:r>
          </a:p>
          <a:p>
            <a:r>
              <a:rPr lang="en-US" dirty="0"/>
              <a:t>✅ </a:t>
            </a:r>
            <a:r>
              <a:rPr lang="en-US" b="1" dirty="0"/>
              <a:t>Data-independent</a:t>
            </a:r>
            <a:r>
              <a:rPr lang="en-US" dirty="0"/>
              <a:t>: Not invalidated by table updates.</a:t>
            </a:r>
          </a:p>
          <a:p>
            <a:endParaRPr lang="en-US" dirty="0"/>
          </a:p>
        </p:txBody>
      </p:sp>
    </p:spTree>
    <p:extLst>
      <p:ext uri="{BB962C8B-B14F-4D97-AF65-F5344CB8AC3E}">
        <p14:creationId xmlns:p14="http://schemas.microsoft.com/office/powerpoint/2010/main" val="4078883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EA1F0E-0D4F-8D9B-024E-2734F93730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8F3672-630D-8080-93F2-CF7FA33E2FCE}"/>
              </a:ext>
            </a:extLst>
          </p:cNvPr>
          <p:cNvSpPr>
            <a:spLocks noGrp="1"/>
          </p:cNvSpPr>
          <p:nvPr>
            <p:ph type="title"/>
          </p:nvPr>
        </p:nvSpPr>
        <p:spPr/>
        <p:txBody>
          <a:bodyPr/>
          <a:lstStyle/>
          <a:p>
            <a:r>
              <a:rPr lang="en-US" dirty="0"/>
              <a:t>Presentation Outline</a:t>
            </a:r>
          </a:p>
        </p:txBody>
      </p:sp>
      <p:sp>
        <p:nvSpPr>
          <p:cNvPr id="3" name="Content Placeholder 2">
            <a:extLst>
              <a:ext uri="{FF2B5EF4-FFF2-40B4-BE49-F238E27FC236}">
                <a16:creationId xmlns:a16="http://schemas.microsoft.com/office/drawing/2014/main" id="{A595D4AB-1A0B-778A-947A-8A88DFC83B09}"/>
              </a:ext>
            </a:extLst>
          </p:cNvPr>
          <p:cNvSpPr>
            <a:spLocks noGrp="1"/>
          </p:cNvSpPr>
          <p:nvPr>
            <p:ph idx="1"/>
          </p:nvPr>
        </p:nvSpPr>
        <p:spPr/>
        <p:txBody>
          <a:bodyPr/>
          <a:lstStyle/>
          <a:p>
            <a:r>
              <a:rPr lang="en-US" dirty="0">
                <a:solidFill>
                  <a:schemeClr val="bg1">
                    <a:lumMod val="75000"/>
                  </a:schemeClr>
                </a:solidFill>
              </a:rPr>
              <a:t>Caching Background</a:t>
            </a:r>
          </a:p>
          <a:p>
            <a:r>
              <a:rPr lang="en-US" dirty="0">
                <a:solidFill>
                  <a:schemeClr val="bg1">
                    <a:lumMod val="75000"/>
                  </a:schemeClr>
                </a:solidFill>
              </a:rPr>
              <a:t>Motivation</a:t>
            </a:r>
          </a:p>
          <a:p>
            <a:r>
              <a:rPr lang="en-US" dirty="0"/>
              <a:t>Predicate Caching</a:t>
            </a:r>
          </a:p>
          <a:p>
            <a:r>
              <a:rPr lang="en-US" dirty="0">
                <a:solidFill>
                  <a:schemeClr val="bg1">
                    <a:lumMod val="75000"/>
                  </a:schemeClr>
                </a:solidFill>
              </a:rPr>
              <a:t>Evaluation</a:t>
            </a:r>
          </a:p>
          <a:p>
            <a:r>
              <a:rPr lang="en-US" dirty="0">
                <a:solidFill>
                  <a:schemeClr val="bg1">
                    <a:lumMod val="75000"/>
                  </a:schemeClr>
                </a:solidFill>
              </a:rPr>
              <a:t>Conclusion</a:t>
            </a:r>
          </a:p>
          <a:p>
            <a:endParaRPr lang="en-US" dirty="0"/>
          </a:p>
        </p:txBody>
      </p:sp>
    </p:spTree>
    <p:extLst>
      <p:ext uri="{BB962C8B-B14F-4D97-AF65-F5344CB8AC3E}">
        <p14:creationId xmlns:p14="http://schemas.microsoft.com/office/powerpoint/2010/main" val="1736169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1F11F-CE43-F2F6-2177-F4C78082F41C}"/>
              </a:ext>
            </a:extLst>
          </p:cNvPr>
          <p:cNvSpPr>
            <a:spLocks noGrp="1"/>
          </p:cNvSpPr>
          <p:nvPr>
            <p:ph type="title"/>
          </p:nvPr>
        </p:nvSpPr>
        <p:spPr/>
        <p:txBody>
          <a:bodyPr/>
          <a:lstStyle/>
          <a:p>
            <a:r>
              <a:rPr lang="en-US" dirty="0"/>
              <a:t>Predicate Cache Overview</a:t>
            </a:r>
          </a:p>
        </p:txBody>
      </p:sp>
      <p:sp>
        <p:nvSpPr>
          <p:cNvPr id="8" name="Content Placeholder 2">
            <a:extLst>
              <a:ext uri="{FF2B5EF4-FFF2-40B4-BE49-F238E27FC236}">
                <a16:creationId xmlns:a16="http://schemas.microsoft.com/office/drawing/2014/main" id="{759C1C3B-E13F-B4B4-328A-C9DA30FF7B67}"/>
              </a:ext>
            </a:extLst>
          </p:cNvPr>
          <p:cNvSpPr txBox="1">
            <a:spLocks/>
          </p:cNvSpPr>
          <p:nvPr/>
        </p:nvSpPr>
        <p:spPr>
          <a:xfrm>
            <a:off x="990600" y="1978025"/>
            <a:ext cx="10515600" cy="435133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How it works:</a:t>
            </a:r>
          </a:p>
          <a:p>
            <a:pPr lvl="1"/>
            <a:r>
              <a:rPr lang="en-US" dirty="0"/>
              <a:t>Hash Tables: Stores predicates in memory as </a:t>
            </a:r>
            <a:r>
              <a:rPr lang="en-US" dirty="0" err="1"/>
              <a:t>hashable</a:t>
            </a:r>
            <a:r>
              <a:rPr lang="en-US" dirty="0"/>
              <a:t> strings.</a:t>
            </a:r>
            <a:endParaRPr lang="en-US" dirty="0">
              <a:ea typeface="Calibri"/>
              <a:cs typeface="Calibri"/>
            </a:endParaRPr>
          </a:p>
          <a:p>
            <a:pPr lvl="1"/>
            <a:endParaRPr lang="en-US" dirty="0"/>
          </a:p>
          <a:p>
            <a:pPr marL="0" indent="0">
              <a:buFont typeface="Arial" panose="020B0604020202020204" pitchFamily="34" charset="0"/>
              <a:buNone/>
            </a:pPr>
            <a:r>
              <a:rPr lang="en-US" dirty="0"/>
              <a:t>Optimization:</a:t>
            </a:r>
            <a:endParaRPr lang="en-US" dirty="0">
              <a:ea typeface="Calibri"/>
              <a:cs typeface="Calibri"/>
            </a:endParaRPr>
          </a:p>
          <a:p>
            <a:pPr lvl="1"/>
            <a:r>
              <a:rPr lang="en-US" dirty="0"/>
              <a:t>Cost-based decisions on which predicates to cache based on selectivity and repetitiveness.</a:t>
            </a:r>
            <a:endParaRPr lang="en-US" dirty="0">
              <a:ea typeface="Calibri"/>
              <a:cs typeface="Calibri"/>
            </a:endParaRPr>
          </a:p>
          <a:p>
            <a:r>
              <a:rPr lang="en-US" dirty="0">
                <a:ea typeface="Calibri"/>
                <a:cs typeface="Calibri"/>
              </a:rPr>
              <a:t>Tested and seamlessly implementable to </a:t>
            </a:r>
            <a:r>
              <a:rPr lang="en-US" dirty="0">
                <a:ea typeface="+mn-lt"/>
                <a:cs typeface="+mn-lt"/>
              </a:rPr>
              <a:t>Amazon Redshift</a:t>
            </a:r>
            <a:endParaRPr lang="en-US" dirty="0">
              <a:ea typeface="Calibri"/>
              <a:cs typeface="Calibri"/>
            </a:endParaRPr>
          </a:p>
        </p:txBody>
      </p:sp>
    </p:spTree>
    <p:extLst>
      <p:ext uri="{BB962C8B-B14F-4D97-AF65-F5344CB8AC3E}">
        <p14:creationId xmlns:p14="http://schemas.microsoft.com/office/powerpoint/2010/main" val="2059990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BDACA-9FA5-7BAE-B925-76D89F68521A}"/>
              </a:ext>
            </a:extLst>
          </p:cNvPr>
          <p:cNvSpPr>
            <a:spLocks noGrp="1"/>
          </p:cNvSpPr>
          <p:nvPr>
            <p:ph type="title"/>
          </p:nvPr>
        </p:nvSpPr>
        <p:spPr/>
        <p:txBody>
          <a:bodyPr/>
          <a:lstStyle/>
          <a:p>
            <a:r>
              <a:rPr lang="en-US" dirty="0"/>
              <a:t>Predicate Cache Variants</a:t>
            </a:r>
          </a:p>
        </p:txBody>
      </p:sp>
      <p:sp>
        <p:nvSpPr>
          <p:cNvPr id="3" name="Content Placeholder 2">
            <a:extLst>
              <a:ext uri="{FF2B5EF4-FFF2-40B4-BE49-F238E27FC236}">
                <a16:creationId xmlns:a16="http://schemas.microsoft.com/office/drawing/2014/main" id="{D7B781B1-F136-091D-0ED9-124D4363E558}"/>
              </a:ext>
            </a:extLst>
          </p:cNvPr>
          <p:cNvSpPr>
            <a:spLocks noGrp="1"/>
          </p:cNvSpPr>
          <p:nvPr>
            <p:ph idx="1"/>
          </p:nvPr>
        </p:nvSpPr>
        <p:spPr/>
        <p:txBody>
          <a:bodyPr>
            <a:normAutofit lnSpcReduction="10000"/>
          </a:bodyPr>
          <a:lstStyle/>
          <a:p>
            <a:pPr marL="514350" indent="-514350">
              <a:buAutoNum type="arabicPeriod"/>
            </a:pPr>
            <a:r>
              <a:rPr lang="en-US" dirty="0"/>
              <a:t>Range Index:</a:t>
            </a:r>
          </a:p>
          <a:p>
            <a:pPr lvl="1"/>
            <a:r>
              <a:rPr lang="en-US" dirty="0"/>
              <a:t>Caches </a:t>
            </a:r>
            <a:r>
              <a:rPr lang="en-US" b="1" dirty="0"/>
              <a:t>row ranges </a:t>
            </a:r>
            <a:r>
              <a:rPr lang="en-US" dirty="0"/>
              <a:t>where predicates match.</a:t>
            </a:r>
          </a:p>
          <a:p>
            <a:pPr lvl="1"/>
            <a:r>
              <a:rPr lang="en-US" dirty="0"/>
              <a:t>May result in </a:t>
            </a:r>
            <a:r>
              <a:rPr lang="en-US" b="1" dirty="0">
                <a:solidFill>
                  <a:srgbClr val="FF0000"/>
                </a:solidFill>
              </a:rPr>
              <a:t>false positives</a:t>
            </a:r>
            <a:r>
              <a:rPr lang="en-US" dirty="0"/>
              <a:t>, which are filtered during scan.</a:t>
            </a:r>
          </a:p>
          <a:p>
            <a:pPr marL="457200" lvl="1" indent="0">
              <a:buNone/>
            </a:pPr>
            <a:endParaRPr lang="en-US" dirty="0"/>
          </a:p>
          <a:p>
            <a:pPr marL="514350" indent="-514350">
              <a:buFont typeface="+mj-lt"/>
              <a:buAutoNum type="arabicPeriod"/>
            </a:pPr>
            <a:r>
              <a:rPr lang="en-US" dirty="0"/>
              <a:t>Bitmap Index:</a:t>
            </a:r>
          </a:p>
          <a:p>
            <a:pPr lvl="1"/>
            <a:r>
              <a:rPr lang="en-US" dirty="0"/>
              <a:t>Uses a </a:t>
            </a:r>
            <a:r>
              <a:rPr lang="en-US" b="1" dirty="0"/>
              <a:t>bitmap </a:t>
            </a:r>
            <a:r>
              <a:rPr lang="en-US" dirty="0"/>
              <a:t>to represent blocks of data.</a:t>
            </a:r>
          </a:p>
          <a:p>
            <a:pPr lvl="1"/>
            <a:r>
              <a:rPr lang="en-US" dirty="0"/>
              <a:t>Faster to construct but less precise.</a:t>
            </a:r>
          </a:p>
          <a:p>
            <a:pPr marL="0" indent="0">
              <a:buNone/>
            </a:pPr>
            <a:endParaRPr lang="en-US" dirty="0"/>
          </a:p>
          <a:p>
            <a:pPr marL="0" indent="0">
              <a:buNone/>
            </a:pPr>
            <a:r>
              <a:rPr lang="en-US" dirty="0"/>
              <a:t>Which to Use?</a:t>
            </a:r>
          </a:p>
          <a:p>
            <a:pPr lvl="1"/>
            <a:r>
              <a:rPr lang="en-US" b="1" dirty="0"/>
              <a:t>Range Index: </a:t>
            </a:r>
            <a:r>
              <a:rPr lang="en-US" dirty="0"/>
              <a:t>More precise, but uses more space.</a:t>
            </a:r>
          </a:p>
          <a:p>
            <a:pPr lvl="1"/>
            <a:r>
              <a:rPr lang="en-US" b="1" dirty="0"/>
              <a:t>Bitmap Index: </a:t>
            </a:r>
            <a:r>
              <a:rPr lang="en-US" dirty="0"/>
              <a:t>Faster, but less precise.</a:t>
            </a:r>
          </a:p>
          <a:p>
            <a:pPr marL="457200" lvl="1" indent="0">
              <a:buNone/>
            </a:pPr>
            <a:endParaRPr lang="en-US" dirty="0"/>
          </a:p>
        </p:txBody>
      </p:sp>
      <p:pic>
        <p:nvPicPr>
          <p:cNvPr id="52" name="Picture 51">
            <a:extLst>
              <a:ext uri="{FF2B5EF4-FFF2-40B4-BE49-F238E27FC236}">
                <a16:creationId xmlns:a16="http://schemas.microsoft.com/office/drawing/2014/main" id="{B47E49F7-8E00-B90B-DAEA-C52C8E0E871A}"/>
              </a:ext>
            </a:extLst>
          </p:cNvPr>
          <p:cNvPicPr>
            <a:picLocks noChangeAspect="1"/>
          </p:cNvPicPr>
          <p:nvPr/>
        </p:nvPicPr>
        <p:blipFill>
          <a:blip r:embed="rId3"/>
          <a:stretch>
            <a:fillRect/>
          </a:stretch>
        </p:blipFill>
        <p:spPr>
          <a:xfrm>
            <a:off x="8975550" y="1542640"/>
            <a:ext cx="3162987" cy="3772719"/>
          </a:xfrm>
          <a:prstGeom prst="rect">
            <a:avLst/>
          </a:prstGeom>
        </p:spPr>
      </p:pic>
    </p:spTree>
    <p:extLst>
      <p:ext uri="{BB962C8B-B14F-4D97-AF65-F5344CB8AC3E}">
        <p14:creationId xmlns:p14="http://schemas.microsoft.com/office/powerpoint/2010/main" val="1845684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CD587-298D-16E1-CF8B-0B6FF3FE7AC0}"/>
              </a:ext>
            </a:extLst>
          </p:cNvPr>
          <p:cNvSpPr>
            <a:spLocks noGrp="1"/>
          </p:cNvSpPr>
          <p:nvPr>
            <p:ph type="title"/>
          </p:nvPr>
        </p:nvSpPr>
        <p:spPr/>
        <p:txBody>
          <a:bodyPr/>
          <a:lstStyle/>
          <a:p>
            <a:r>
              <a:rPr lang="en-US">
                <a:ea typeface="Calibri Light"/>
                <a:cs typeface="Calibri Light"/>
              </a:rPr>
              <a:t>Predicate Caching in Action</a:t>
            </a:r>
          </a:p>
        </p:txBody>
      </p:sp>
      <p:graphicFrame>
        <p:nvGraphicFramePr>
          <p:cNvPr id="4" name="Content Placeholder 3">
            <a:extLst>
              <a:ext uri="{FF2B5EF4-FFF2-40B4-BE49-F238E27FC236}">
                <a16:creationId xmlns:a16="http://schemas.microsoft.com/office/drawing/2014/main" id="{2FF8B9A8-F3DA-A330-3CED-D1477F7AEA43}"/>
              </a:ext>
            </a:extLst>
          </p:cNvPr>
          <p:cNvGraphicFramePr>
            <a:graphicFrameLocks noGrp="1"/>
          </p:cNvGraphicFramePr>
          <p:nvPr>
            <p:ph idx="1"/>
            <p:extLst>
              <p:ext uri="{D42A27DB-BD31-4B8C-83A1-F6EECF244321}">
                <p14:modId xmlns:p14="http://schemas.microsoft.com/office/powerpoint/2010/main" val="3778440921"/>
              </p:ext>
            </p:extLst>
          </p:nvPr>
        </p:nvGraphicFramePr>
        <p:xfrm>
          <a:off x="838200" y="1825625"/>
          <a:ext cx="2143760" cy="3977637"/>
        </p:xfrm>
        <a:graphic>
          <a:graphicData uri="http://schemas.openxmlformats.org/drawingml/2006/table">
            <a:tbl>
              <a:tblPr firstRow="1" bandRow="1">
                <a:tableStyleId>{5C22544A-7EE6-4342-B048-85BDC9FD1C3A}</a:tableStyleId>
              </a:tblPr>
              <a:tblGrid>
                <a:gridCol w="1071880">
                  <a:extLst>
                    <a:ext uri="{9D8B030D-6E8A-4147-A177-3AD203B41FA5}">
                      <a16:colId xmlns:a16="http://schemas.microsoft.com/office/drawing/2014/main" val="4108521337"/>
                    </a:ext>
                  </a:extLst>
                </a:gridCol>
                <a:gridCol w="1071880">
                  <a:extLst>
                    <a:ext uri="{9D8B030D-6E8A-4147-A177-3AD203B41FA5}">
                      <a16:colId xmlns:a16="http://schemas.microsoft.com/office/drawing/2014/main" val="3545222667"/>
                    </a:ext>
                  </a:extLst>
                </a:gridCol>
              </a:tblGrid>
              <a:tr h="370840">
                <a:tc>
                  <a:txBody>
                    <a:bodyPr/>
                    <a:lstStyle/>
                    <a:p>
                      <a:r>
                        <a:rPr lang="en-US"/>
                        <a:t>Row index</a:t>
                      </a:r>
                    </a:p>
                  </a:txBody>
                  <a:tcPr/>
                </a:tc>
                <a:tc>
                  <a:txBody>
                    <a:bodyPr/>
                    <a:lstStyle/>
                    <a:p>
                      <a:r>
                        <a:rPr lang="en-US"/>
                        <a:t>Region</a:t>
                      </a:r>
                    </a:p>
                  </a:txBody>
                  <a:tcPr/>
                </a:tc>
                <a:extLst>
                  <a:ext uri="{0D108BD9-81ED-4DB2-BD59-A6C34878D82A}">
                    <a16:rowId xmlns:a16="http://schemas.microsoft.com/office/drawing/2014/main" val="1779493362"/>
                  </a:ext>
                </a:extLst>
              </a:tr>
              <a:tr h="370840">
                <a:tc>
                  <a:txBody>
                    <a:bodyPr/>
                    <a:lstStyle/>
                    <a:p>
                      <a:r>
                        <a:rPr lang="en-US"/>
                        <a:t>0</a:t>
                      </a:r>
                    </a:p>
                  </a:txBody>
                  <a:tcPr/>
                </a:tc>
                <a:tc>
                  <a:txBody>
                    <a:bodyPr/>
                    <a:lstStyle/>
                    <a:p>
                      <a:r>
                        <a:rPr lang="en-US"/>
                        <a:t>US</a:t>
                      </a:r>
                    </a:p>
                  </a:txBody>
                  <a:tcPr/>
                </a:tc>
                <a:extLst>
                  <a:ext uri="{0D108BD9-81ED-4DB2-BD59-A6C34878D82A}">
                    <a16:rowId xmlns:a16="http://schemas.microsoft.com/office/drawing/2014/main" val="3853196821"/>
                  </a:ext>
                </a:extLst>
              </a:tr>
              <a:tr h="370840">
                <a:tc>
                  <a:txBody>
                    <a:bodyPr/>
                    <a:lstStyle/>
                    <a:p>
                      <a:r>
                        <a:rPr lang="en-US"/>
                        <a:t>1</a:t>
                      </a:r>
                    </a:p>
                  </a:txBody>
                  <a:tcPr/>
                </a:tc>
                <a:tc>
                  <a:txBody>
                    <a:bodyPr/>
                    <a:lstStyle/>
                    <a:p>
                      <a:r>
                        <a:rPr lang="en-US"/>
                        <a:t>EU</a:t>
                      </a:r>
                    </a:p>
                  </a:txBody>
                  <a:tcPr/>
                </a:tc>
                <a:extLst>
                  <a:ext uri="{0D108BD9-81ED-4DB2-BD59-A6C34878D82A}">
                    <a16:rowId xmlns:a16="http://schemas.microsoft.com/office/drawing/2014/main" val="2986387309"/>
                  </a:ext>
                </a:extLst>
              </a:tr>
              <a:tr h="370840">
                <a:tc>
                  <a:txBody>
                    <a:bodyPr/>
                    <a:lstStyle/>
                    <a:p>
                      <a:r>
                        <a:rPr lang="en-US"/>
                        <a:t>2</a:t>
                      </a:r>
                    </a:p>
                  </a:txBody>
                  <a:tcPr/>
                </a:tc>
                <a:tc>
                  <a:txBody>
                    <a:bodyPr/>
                    <a:lstStyle/>
                    <a:p>
                      <a:r>
                        <a:rPr lang="en-US"/>
                        <a:t>EU</a:t>
                      </a:r>
                    </a:p>
                  </a:txBody>
                  <a:tcPr/>
                </a:tc>
                <a:extLst>
                  <a:ext uri="{0D108BD9-81ED-4DB2-BD59-A6C34878D82A}">
                    <a16:rowId xmlns:a16="http://schemas.microsoft.com/office/drawing/2014/main" val="527013830"/>
                  </a:ext>
                </a:extLst>
              </a:tr>
              <a:tr h="370840">
                <a:tc>
                  <a:txBody>
                    <a:bodyPr/>
                    <a:lstStyle/>
                    <a:p>
                      <a:r>
                        <a:rPr lang="en-US"/>
                        <a:t>3</a:t>
                      </a:r>
                    </a:p>
                  </a:txBody>
                  <a:tcPr/>
                </a:tc>
                <a:tc>
                  <a:txBody>
                    <a:bodyPr/>
                    <a:lstStyle/>
                    <a:p>
                      <a:r>
                        <a:rPr lang="en-US"/>
                        <a:t>US</a:t>
                      </a:r>
                    </a:p>
                  </a:txBody>
                  <a:tcPr/>
                </a:tc>
                <a:extLst>
                  <a:ext uri="{0D108BD9-81ED-4DB2-BD59-A6C34878D82A}">
                    <a16:rowId xmlns:a16="http://schemas.microsoft.com/office/drawing/2014/main" val="2455021808"/>
                  </a:ext>
                </a:extLst>
              </a:tr>
              <a:tr h="370840">
                <a:tc>
                  <a:txBody>
                    <a:bodyPr/>
                    <a:lstStyle/>
                    <a:p>
                      <a:r>
                        <a:rPr lang="en-US"/>
                        <a:t>4</a:t>
                      </a:r>
                    </a:p>
                  </a:txBody>
                  <a:tcPr/>
                </a:tc>
                <a:tc>
                  <a:txBody>
                    <a:bodyPr/>
                    <a:lstStyle/>
                    <a:p>
                      <a:r>
                        <a:rPr lang="en-US"/>
                        <a:t>US</a:t>
                      </a:r>
                    </a:p>
                  </a:txBody>
                  <a:tcPr/>
                </a:tc>
                <a:extLst>
                  <a:ext uri="{0D108BD9-81ED-4DB2-BD59-A6C34878D82A}">
                    <a16:rowId xmlns:a16="http://schemas.microsoft.com/office/drawing/2014/main" val="1190816342"/>
                  </a:ext>
                </a:extLst>
              </a:tr>
              <a:tr h="370840">
                <a:tc>
                  <a:txBody>
                    <a:bodyPr/>
                    <a:lstStyle/>
                    <a:p>
                      <a:r>
                        <a:rPr lang="en-US"/>
                        <a:t>5</a:t>
                      </a:r>
                    </a:p>
                  </a:txBody>
                  <a:tcPr/>
                </a:tc>
                <a:tc>
                  <a:txBody>
                    <a:bodyPr/>
                    <a:lstStyle/>
                    <a:p>
                      <a:r>
                        <a:rPr lang="en-US"/>
                        <a:t>EU</a:t>
                      </a:r>
                    </a:p>
                  </a:txBody>
                  <a:tcPr/>
                </a:tc>
                <a:extLst>
                  <a:ext uri="{0D108BD9-81ED-4DB2-BD59-A6C34878D82A}">
                    <a16:rowId xmlns:a16="http://schemas.microsoft.com/office/drawing/2014/main" val="4243938445"/>
                  </a:ext>
                </a:extLst>
              </a:tr>
              <a:tr h="370838">
                <a:tc>
                  <a:txBody>
                    <a:bodyPr/>
                    <a:lstStyle/>
                    <a:p>
                      <a:pPr lvl="0">
                        <a:buNone/>
                      </a:pPr>
                      <a:r>
                        <a:rPr lang="en-US"/>
                        <a:t>6</a:t>
                      </a:r>
                    </a:p>
                  </a:txBody>
                  <a:tcPr/>
                </a:tc>
                <a:tc>
                  <a:txBody>
                    <a:bodyPr/>
                    <a:lstStyle/>
                    <a:p>
                      <a:pPr lvl="0">
                        <a:buNone/>
                      </a:pPr>
                      <a:r>
                        <a:rPr lang="en-US"/>
                        <a:t>EU</a:t>
                      </a:r>
                    </a:p>
                  </a:txBody>
                  <a:tcPr/>
                </a:tc>
                <a:extLst>
                  <a:ext uri="{0D108BD9-81ED-4DB2-BD59-A6C34878D82A}">
                    <a16:rowId xmlns:a16="http://schemas.microsoft.com/office/drawing/2014/main" val="3937290165"/>
                  </a:ext>
                </a:extLst>
              </a:tr>
              <a:tr h="370839">
                <a:tc>
                  <a:txBody>
                    <a:bodyPr/>
                    <a:lstStyle/>
                    <a:p>
                      <a:pPr lvl="0">
                        <a:buNone/>
                      </a:pPr>
                      <a:r>
                        <a:rPr lang="en-US"/>
                        <a:t>7</a:t>
                      </a:r>
                    </a:p>
                  </a:txBody>
                  <a:tcPr/>
                </a:tc>
                <a:tc>
                  <a:txBody>
                    <a:bodyPr/>
                    <a:lstStyle/>
                    <a:p>
                      <a:pPr lvl="0">
                        <a:buNone/>
                      </a:pPr>
                      <a:r>
                        <a:rPr lang="en-US"/>
                        <a:t>EU</a:t>
                      </a:r>
                    </a:p>
                  </a:txBody>
                  <a:tcPr/>
                </a:tc>
                <a:extLst>
                  <a:ext uri="{0D108BD9-81ED-4DB2-BD59-A6C34878D82A}">
                    <a16:rowId xmlns:a16="http://schemas.microsoft.com/office/drawing/2014/main" val="1613149840"/>
                  </a:ext>
                </a:extLst>
              </a:tr>
              <a:tr h="370840">
                <a:tc>
                  <a:txBody>
                    <a:bodyPr/>
                    <a:lstStyle/>
                    <a:p>
                      <a:r>
                        <a:rPr lang="en-US"/>
                        <a:t>8</a:t>
                      </a:r>
                    </a:p>
                  </a:txBody>
                  <a:tcPr/>
                </a:tc>
                <a:tc>
                  <a:txBody>
                    <a:bodyPr/>
                    <a:lstStyle/>
                    <a:p>
                      <a:r>
                        <a:rPr lang="en-US"/>
                        <a:t>US</a:t>
                      </a:r>
                    </a:p>
                  </a:txBody>
                  <a:tcPr/>
                </a:tc>
                <a:extLst>
                  <a:ext uri="{0D108BD9-81ED-4DB2-BD59-A6C34878D82A}">
                    <a16:rowId xmlns:a16="http://schemas.microsoft.com/office/drawing/2014/main" val="2946688276"/>
                  </a:ext>
                </a:extLst>
              </a:tr>
            </a:tbl>
          </a:graphicData>
        </a:graphic>
      </p:graphicFrame>
      <p:sp>
        <p:nvSpPr>
          <p:cNvPr id="9" name="TextBox 8">
            <a:extLst>
              <a:ext uri="{FF2B5EF4-FFF2-40B4-BE49-F238E27FC236}">
                <a16:creationId xmlns:a16="http://schemas.microsoft.com/office/drawing/2014/main" id="{D7C786DF-F570-43A7-008B-637DD5078542}"/>
              </a:ext>
            </a:extLst>
          </p:cNvPr>
          <p:cNvSpPr txBox="1"/>
          <p:nvPr/>
        </p:nvSpPr>
        <p:spPr>
          <a:xfrm>
            <a:off x="8096250" y="391583"/>
            <a:ext cx="362161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ea typeface="+mn-lt"/>
                <a:cs typeface="+mn-lt"/>
              </a:rPr>
              <a:t>Query:</a:t>
            </a:r>
            <a:r>
              <a:rPr lang="en-US">
                <a:ea typeface="Calibri"/>
                <a:cs typeface="Calibri"/>
              </a:rPr>
              <a:t> Count all Region</a:t>
            </a:r>
            <a:endParaRPr lang="en-US"/>
          </a:p>
          <a:p>
            <a:r>
              <a:rPr lang="en-US">
                <a:ea typeface="Calibri"/>
                <a:cs typeface="Calibri"/>
              </a:rPr>
              <a:t>Filters: Region = "EU"</a:t>
            </a:r>
          </a:p>
        </p:txBody>
      </p:sp>
      <p:sp>
        <p:nvSpPr>
          <p:cNvPr id="11" name="Content Placeholder 2">
            <a:extLst>
              <a:ext uri="{FF2B5EF4-FFF2-40B4-BE49-F238E27FC236}">
                <a16:creationId xmlns:a16="http://schemas.microsoft.com/office/drawing/2014/main" id="{4776CC73-6802-9A73-D888-5FB69E026F8A}"/>
              </a:ext>
            </a:extLst>
          </p:cNvPr>
          <p:cNvSpPr txBox="1">
            <a:spLocks/>
          </p:cNvSpPr>
          <p:nvPr/>
        </p:nvSpPr>
        <p:spPr>
          <a:xfrm>
            <a:off x="3738033" y="1815042"/>
            <a:ext cx="7615767" cy="4361921"/>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Example Query:</a:t>
            </a:r>
          </a:p>
          <a:p>
            <a:pPr lvl="1"/>
            <a:r>
              <a:rPr lang="en-US" sz="1800" dirty="0"/>
              <a:t>Query: Select count(*) from </a:t>
            </a:r>
            <a:r>
              <a:rPr lang="en-US" sz="1800" dirty="0" err="1"/>
              <a:t>Region_T</a:t>
            </a:r>
            <a:endParaRPr lang="en-US" sz="1800" dirty="0">
              <a:ea typeface="Calibri"/>
              <a:cs typeface="Calibri"/>
            </a:endParaRPr>
          </a:p>
          <a:p>
            <a:pPr lvl="1"/>
            <a:r>
              <a:rPr lang="en-US" sz="1800" dirty="0"/>
              <a:t>Filters:</a:t>
            </a:r>
          </a:p>
          <a:p>
            <a:pPr lvl="2"/>
            <a:r>
              <a:rPr lang="en-US" sz="1600" dirty="0">
                <a:ea typeface="+mn-lt"/>
                <a:cs typeface="+mn-lt"/>
              </a:rPr>
              <a:t>Region</a:t>
            </a:r>
            <a:r>
              <a:rPr lang="en-US" sz="1600" dirty="0"/>
              <a:t> = EU</a:t>
            </a:r>
            <a:endParaRPr lang="en-US" sz="1600" dirty="0">
              <a:ea typeface="Calibri"/>
              <a:cs typeface="Calibri"/>
            </a:endParaRPr>
          </a:p>
          <a:p>
            <a:pPr lvl="2"/>
            <a:endParaRPr lang="en-US" sz="1600" dirty="0"/>
          </a:p>
          <a:p>
            <a:pPr lvl="2"/>
            <a:endParaRPr lang="en-US" sz="1600" dirty="0"/>
          </a:p>
          <a:p>
            <a:r>
              <a:rPr lang="en-US" dirty="0"/>
              <a:t>How it works (Caches Filtered Data ):</a:t>
            </a:r>
          </a:p>
          <a:p>
            <a:pPr lvl="1"/>
            <a:r>
              <a:rPr lang="en-US" sz="1600" dirty="0"/>
              <a:t>Stores qualifying rows for each predicate: [1-2],[5-7]</a:t>
            </a:r>
            <a:endParaRPr lang="en-US" sz="1600" dirty="0">
              <a:ea typeface="Calibri"/>
              <a:cs typeface="Calibri"/>
            </a:endParaRPr>
          </a:p>
          <a:p>
            <a:pPr lvl="1"/>
            <a:r>
              <a:rPr lang="en-US" sz="1600" dirty="0"/>
              <a:t>Next time a similar query is executed, it skips unqualified rows.</a:t>
            </a:r>
            <a:endParaRPr lang="en-US" sz="1600" dirty="0">
              <a:ea typeface="Calibri"/>
              <a:cs typeface="Calibri"/>
            </a:endParaRPr>
          </a:p>
        </p:txBody>
      </p:sp>
    </p:spTree>
    <p:extLst>
      <p:ext uri="{BB962C8B-B14F-4D97-AF65-F5344CB8AC3E}">
        <p14:creationId xmlns:p14="http://schemas.microsoft.com/office/powerpoint/2010/main" val="186510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EE09F-FF10-65B0-02B5-D9A3416E08A1}"/>
              </a:ext>
            </a:extLst>
          </p:cNvPr>
          <p:cNvSpPr>
            <a:spLocks noGrp="1"/>
          </p:cNvSpPr>
          <p:nvPr>
            <p:ph type="title"/>
          </p:nvPr>
        </p:nvSpPr>
        <p:spPr/>
        <p:txBody>
          <a:bodyPr/>
          <a:lstStyle/>
          <a:p>
            <a:r>
              <a:rPr lang="en-US" dirty="0"/>
              <a:t>Predicate Cache on Data Modifications</a:t>
            </a:r>
          </a:p>
        </p:txBody>
      </p:sp>
      <p:sp>
        <p:nvSpPr>
          <p:cNvPr id="3" name="Content Placeholder 2">
            <a:extLst>
              <a:ext uri="{FF2B5EF4-FFF2-40B4-BE49-F238E27FC236}">
                <a16:creationId xmlns:a16="http://schemas.microsoft.com/office/drawing/2014/main" id="{88D9E242-DBC6-0144-6F16-1C291774361E}"/>
              </a:ext>
            </a:extLst>
          </p:cNvPr>
          <p:cNvSpPr>
            <a:spLocks noGrp="1"/>
          </p:cNvSpPr>
          <p:nvPr>
            <p:ph idx="1"/>
          </p:nvPr>
        </p:nvSpPr>
        <p:spPr>
          <a:xfrm>
            <a:off x="838200" y="1825625"/>
            <a:ext cx="10515600" cy="1033485"/>
          </a:xfrm>
        </p:spPr>
        <p:txBody>
          <a:bodyPr/>
          <a:lstStyle/>
          <a:p>
            <a:r>
              <a:rPr lang="en-US" dirty="0"/>
              <a:t>Cache entries remain valid even when data is inserted, deleted, or updated.</a:t>
            </a:r>
          </a:p>
        </p:txBody>
      </p:sp>
      <p:sp>
        <p:nvSpPr>
          <p:cNvPr id="4" name="TextBox 3">
            <a:extLst>
              <a:ext uri="{FF2B5EF4-FFF2-40B4-BE49-F238E27FC236}">
                <a16:creationId xmlns:a16="http://schemas.microsoft.com/office/drawing/2014/main" id="{FCBC49C2-E9EB-E582-2ABA-C652F6A69EA0}"/>
              </a:ext>
            </a:extLst>
          </p:cNvPr>
          <p:cNvSpPr txBox="1"/>
          <p:nvPr/>
        </p:nvSpPr>
        <p:spPr>
          <a:xfrm>
            <a:off x="400318" y="3429000"/>
            <a:ext cx="3643648" cy="1569660"/>
          </a:xfrm>
          <a:prstGeom prst="rect">
            <a:avLst/>
          </a:prstGeom>
          <a:noFill/>
        </p:spPr>
        <p:txBody>
          <a:bodyPr wrap="square" rtlCol="0">
            <a:spAutoFit/>
          </a:bodyPr>
          <a:lstStyle/>
          <a:p>
            <a:r>
              <a:rPr lang="en-US" sz="2400" b="1" u="sng" dirty="0">
                <a:solidFill>
                  <a:srgbClr val="00B050"/>
                </a:solidFill>
              </a:rPr>
              <a:t>Inserts:</a:t>
            </a:r>
          </a:p>
          <a:p>
            <a:pPr marL="285750" indent="-285750">
              <a:buFont typeface="Arial" panose="020B0604020202020204" pitchFamily="34" charset="0"/>
              <a:buChar char="•"/>
            </a:pPr>
            <a:r>
              <a:rPr lang="en-US" dirty="0"/>
              <a:t>New tuples added at the end.</a:t>
            </a:r>
          </a:p>
          <a:p>
            <a:pPr marL="285750" indent="-285750">
              <a:buFont typeface="Arial" panose="020B0604020202020204" pitchFamily="34" charset="0"/>
              <a:buChar char="•"/>
            </a:pPr>
            <a:r>
              <a:rPr lang="en-US" dirty="0"/>
              <a:t>Cached row ranges stay valid.</a:t>
            </a:r>
          </a:p>
          <a:p>
            <a:pPr marL="285750" indent="-285750">
              <a:buFont typeface="Arial" panose="020B0604020202020204" pitchFamily="34" charset="0"/>
              <a:buChar char="•"/>
            </a:pPr>
            <a:r>
              <a:rPr lang="en-US" dirty="0"/>
              <a:t>New rows scanned normally and incrementally added to the cache.</a:t>
            </a:r>
          </a:p>
        </p:txBody>
      </p:sp>
      <p:sp>
        <p:nvSpPr>
          <p:cNvPr id="6" name="TextBox 5">
            <a:extLst>
              <a:ext uri="{FF2B5EF4-FFF2-40B4-BE49-F238E27FC236}">
                <a16:creationId xmlns:a16="http://schemas.microsoft.com/office/drawing/2014/main" id="{D26EEEB7-A6D7-C438-97B7-EA43840912A6}"/>
              </a:ext>
            </a:extLst>
          </p:cNvPr>
          <p:cNvSpPr txBox="1"/>
          <p:nvPr/>
        </p:nvSpPr>
        <p:spPr>
          <a:xfrm>
            <a:off x="4274176" y="3429000"/>
            <a:ext cx="3643648" cy="1569660"/>
          </a:xfrm>
          <a:prstGeom prst="rect">
            <a:avLst/>
          </a:prstGeom>
          <a:noFill/>
        </p:spPr>
        <p:txBody>
          <a:bodyPr wrap="square" rtlCol="0">
            <a:spAutoFit/>
          </a:bodyPr>
          <a:lstStyle/>
          <a:p>
            <a:r>
              <a:rPr lang="en-US" sz="2400" b="1" u="sng" dirty="0">
                <a:solidFill>
                  <a:srgbClr val="FF0000"/>
                </a:solidFill>
              </a:rPr>
              <a:t>Deletes:</a:t>
            </a:r>
          </a:p>
          <a:p>
            <a:pPr marL="285750" indent="-285750">
              <a:buFont typeface="Arial" panose="020B0604020202020204" pitchFamily="34" charset="0"/>
              <a:buChar char="•"/>
            </a:pPr>
            <a:r>
              <a:rPr lang="en-US" dirty="0"/>
              <a:t>Uses multi-version concurrency control.</a:t>
            </a:r>
          </a:p>
          <a:p>
            <a:pPr marL="285750" indent="-285750">
              <a:buFont typeface="Arial" panose="020B0604020202020204" pitchFamily="34" charset="0"/>
              <a:buChar char="•"/>
            </a:pPr>
            <a:r>
              <a:rPr lang="en-US" dirty="0"/>
              <a:t>Deleted rows become invisible, but ranges stay valid.</a:t>
            </a:r>
          </a:p>
        </p:txBody>
      </p:sp>
      <p:sp>
        <p:nvSpPr>
          <p:cNvPr id="7" name="TextBox 6">
            <a:extLst>
              <a:ext uri="{FF2B5EF4-FFF2-40B4-BE49-F238E27FC236}">
                <a16:creationId xmlns:a16="http://schemas.microsoft.com/office/drawing/2014/main" id="{CFD87640-95BC-9673-43E6-347B17C6BEE0}"/>
              </a:ext>
            </a:extLst>
          </p:cNvPr>
          <p:cNvSpPr txBox="1"/>
          <p:nvPr/>
        </p:nvSpPr>
        <p:spPr>
          <a:xfrm>
            <a:off x="8148034" y="3429000"/>
            <a:ext cx="3643648" cy="1569660"/>
          </a:xfrm>
          <a:prstGeom prst="rect">
            <a:avLst/>
          </a:prstGeom>
          <a:noFill/>
        </p:spPr>
        <p:txBody>
          <a:bodyPr wrap="square" rtlCol="0">
            <a:spAutoFit/>
          </a:bodyPr>
          <a:lstStyle/>
          <a:p>
            <a:r>
              <a:rPr lang="en-US" sz="2400" b="1" u="sng" dirty="0">
                <a:solidFill>
                  <a:schemeClr val="accent1"/>
                </a:solidFill>
              </a:rPr>
              <a:t>Updates:</a:t>
            </a:r>
          </a:p>
          <a:p>
            <a:pPr marL="285750" indent="-285750">
              <a:buFont typeface="Arial" panose="020B0604020202020204" pitchFamily="34" charset="0"/>
              <a:buChar char="•"/>
            </a:pPr>
            <a:r>
              <a:rPr lang="en-US" dirty="0"/>
              <a:t>Old version marked deleted, new version added.</a:t>
            </a:r>
          </a:p>
          <a:p>
            <a:pPr marL="285750" indent="-285750">
              <a:buFont typeface="Arial" panose="020B0604020202020204" pitchFamily="34" charset="0"/>
              <a:buChar char="•"/>
            </a:pPr>
            <a:r>
              <a:rPr lang="en-US" dirty="0"/>
              <a:t>Cached predicates remain unaffected.</a:t>
            </a:r>
          </a:p>
        </p:txBody>
      </p:sp>
      <p:sp>
        <p:nvSpPr>
          <p:cNvPr id="10" name="TextBox 9">
            <a:extLst>
              <a:ext uri="{FF2B5EF4-FFF2-40B4-BE49-F238E27FC236}">
                <a16:creationId xmlns:a16="http://schemas.microsoft.com/office/drawing/2014/main" id="{AF6443A2-5F00-DD43-F5C9-2ABF4794419F}"/>
              </a:ext>
            </a:extLst>
          </p:cNvPr>
          <p:cNvSpPr txBox="1"/>
          <p:nvPr/>
        </p:nvSpPr>
        <p:spPr>
          <a:xfrm>
            <a:off x="721217" y="5799855"/>
            <a:ext cx="8354338" cy="646331"/>
          </a:xfrm>
          <a:prstGeom prst="rect">
            <a:avLst/>
          </a:prstGeom>
          <a:noFill/>
        </p:spPr>
        <p:txBody>
          <a:bodyPr wrap="none" rtlCol="0">
            <a:spAutoFit/>
          </a:bodyPr>
          <a:lstStyle/>
          <a:p>
            <a:r>
              <a:rPr lang="en-US" b="1" dirty="0"/>
              <a:t>Bottom Line:</a:t>
            </a:r>
          </a:p>
          <a:p>
            <a:r>
              <a:rPr lang="en-US" dirty="0"/>
              <a:t>Predicate caching handles dynamic workloads efficiently without frequent invalidations.</a:t>
            </a:r>
          </a:p>
        </p:txBody>
      </p:sp>
    </p:spTree>
    <p:extLst>
      <p:ext uri="{BB962C8B-B14F-4D97-AF65-F5344CB8AC3E}">
        <p14:creationId xmlns:p14="http://schemas.microsoft.com/office/powerpoint/2010/main" val="353719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23A9D-6FF8-8434-9CF4-03C703054A5D}"/>
              </a:ext>
            </a:extLst>
          </p:cNvPr>
          <p:cNvSpPr>
            <a:spLocks noGrp="1"/>
          </p:cNvSpPr>
          <p:nvPr>
            <p:ph type="title"/>
          </p:nvPr>
        </p:nvSpPr>
        <p:spPr/>
        <p:txBody>
          <a:bodyPr/>
          <a:lstStyle/>
          <a:p>
            <a:r>
              <a:rPr lang="en-US" dirty="0"/>
              <a:t>Presentation Outline</a:t>
            </a:r>
          </a:p>
        </p:txBody>
      </p:sp>
      <p:sp>
        <p:nvSpPr>
          <p:cNvPr id="3" name="Content Placeholder 2">
            <a:extLst>
              <a:ext uri="{FF2B5EF4-FFF2-40B4-BE49-F238E27FC236}">
                <a16:creationId xmlns:a16="http://schemas.microsoft.com/office/drawing/2014/main" id="{0F38D0D4-236E-2741-8B92-F50408D5CCA1}"/>
              </a:ext>
            </a:extLst>
          </p:cNvPr>
          <p:cNvSpPr>
            <a:spLocks noGrp="1"/>
          </p:cNvSpPr>
          <p:nvPr>
            <p:ph idx="1"/>
          </p:nvPr>
        </p:nvSpPr>
        <p:spPr/>
        <p:txBody>
          <a:bodyPr/>
          <a:lstStyle/>
          <a:p>
            <a:r>
              <a:rPr lang="en-US" dirty="0"/>
              <a:t>Caching Background</a:t>
            </a:r>
          </a:p>
          <a:p>
            <a:r>
              <a:rPr lang="en-US" dirty="0"/>
              <a:t>Motivation</a:t>
            </a:r>
          </a:p>
          <a:p>
            <a:r>
              <a:rPr lang="en-US" dirty="0"/>
              <a:t>Predicate Caching</a:t>
            </a:r>
          </a:p>
          <a:p>
            <a:r>
              <a:rPr lang="en-US" dirty="0"/>
              <a:t>Evaluation</a:t>
            </a:r>
          </a:p>
          <a:p>
            <a:r>
              <a:rPr lang="en-US" dirty="0"/>
              <a:t>Conclusion</a:t>
            </a:r>
          </a:p>
          <a:p>
            <a:endParaRPr lang="en-US" dirty="0"/>
          </a:p>
        </p:txBody>
      </p:sp>
    </p:spTree>
    <p:extLst>
      <p:ext uri="{BB962C8B-B14F-4D97-AF65-F5344CB8AC3E}">
        <p14:creationId xmlns:p14="http://schemas.microsoft.com/office/powerpoint/2010/main" val="2106053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D83B0-6FA7-EA37-D17F-55E13A54BE87}"/>
              </a:ext>
            </a:extLst>
          </p:cNvPr>
          <p:cNvSpPr>
            <a:spLocks noGrp="1"/>
          </p:cNvSpPr>
          <p:nvPr>
            <p:ph type="title"/>
          </p:nvPr>
        </p:nvSpPr>
        <p:spPr/>
        <p:txBody>
          <a:bodyPr/>
          <a:lstStyle/>
          <a:p>
            <a:r>
              <a:rPr lang="en-US"/>
              <a:t>Predicate caching across formats	</a:t>
            </a:r>
          </a:p>
        </p:txBody>
      </p:sp>
      <p:sp>
        <p:nvSpPr>
          <p:cNvPr id="3" name="Content Placeholder 2">
            <a:extLst>
              <a:ext uri="{FF2B5EF4-FFF2-40B4-BE49-F238E27FC236}">
                <a16:creationId xmlns:a16="http://schemas.microsoft.com/office/drawing/2014/main" id="{692D4942-FD40-E2F4-6396-D17E96427A11}"/>
              </a:ext>
            </a:extLst>
          </p:cNvPr>
          <p:cNvSpPr>
            <a:spLocks noGrp="1"/>
          </p:cNvSpPr>
          <p:nvPr>
            <p:ph idx="1"/>
          </p:nvPr>
        </p:nvSpPr>
        <p:spPr/>
        <p:txBody>
          <a:bodyPr vert="horz" lIns="91440" tIns="45720" rIns="91440" bIns="45720" rtlCol="0" anchor="t">
            <a:normAutofit/>
          </a:bodyPr>
          <a:lstStyle/>
          <a:p>
            <a:r>
              <a:rPr lang="en-US"/>
              <a:t>Works with data lakes like Delta Lake and Iceberg.</a:t>
            </a:r>
          </a:p>
          <a:p>
            <a:r>
              <a:rPr lang="en-US">
                <a:ea typeface="+mn-lt"/>
                <a:cs typeface="+mn-lt"/>
              </a:rPr>
              <a:t>Supports open formats like Parquet, ORC, and CSV</a:t>
            </a:r>
            <a:endParaRPr lang="en-US"/>
          </a:p>
          <a:p>
            <a:r>
              <a:rPr lang="en-US">
                <a:ea typeface="+mn-lt"/>
                <a:cs typeface="+mn-lt"/>
              </a:rPr>
              <a:t>Requirements for Use:</a:t>
            </a:r>
            <a:endParaRPr lang="en-US"/>
          </a:p>
          <a:p>
            <a:pPr lvl="1">
              <a:buFont typeface="Courier New" panose="020B0604020202020204" pitchFamily="34" charset="0"/>
              <a:buChar char="o"/>
            </a:pPr>
            <a:r>
              <a:rPr lang="en-US">
                <a:ea typeface="+mn-lt"/>
                <a:cs typeface="+mn-lt"/>
              </a:rPr>
              <a:t>Stable row identifiers (global row IDs or file offsets).</a:t>
            </a:r>
          </a:p>
          <a:p>
            <a:pPr lvl="1">
              <a:buFont typeface="Courier New" panose="020B0604020202020204" pitchFamily="34" charset="0"/>
              <a:buChar char="o"/>
            </a:pPr>
            <a:r>
              <a:rPr lang="en-US">
                <a:ea typeface="+mn-lt"/>
                <a:cs typeface="+mn-lt"/>
              </a:rPr>
              <a:t>Infrequent row reordering (to prevent cache invalidation).</a:t>
            </a:r>
          </a:p>
          <a:p>
            <a:pPr lvl="1">
              <a:buFont typeface="Courier New" panose="020B0604020202020204" pitchFamily="34" charset="0"/>
              <a:buChar char="o"/>
            </a:pPr>
            <a:r>
              <a:rPr lang="en-US">
                <a:ea typeface="+mn-lt"/>
                <a:cs typeface="+mn-lt"/>
              </a:rPr>
              <a:t>Detectable table changes (for correct invalidation).</a:t>
            </a:r>
          </a:p>
          <a:p>
            <a:pPr lvl="1">
              <a:buFont typeface="Courier New" panose="020B0604020202020204" pitchFamily="34" charset="0"/>
              <a:buChar char="o"/>
            </a:pPr>
            <a:r>
              <a:rPr lang="en-US">
                <a:ea typeface="+mn-lt"/>
                <a:cs typeface="+mn-lt"/>
              </a:rPr>
              <a:t>Format supports fine-grained reads (to benefit from skipping).</a:t>
            </a:r>
            <a:endParaRPr lang="en-US"/>
          </a:p>
          <a:p>
            <a:pPr lvl="1">
              <a:buFont typeface="Courier New" panose="020B0604020202020204" pitchFamily="34" charset="0"/>
              <a:buChar char="o"/>
            </a:pPr>
            <a:endParaRPr lang="en-US"/>
          </a:p>
        </p:txBody>
      </p:sp>
    </p:spTree>
    <p:extLst>
      <p:ext uri="{BB962C8B-B14F-4D97-AF65-F5344CB8AC3E}">
        <p14:creationId xmlns:p14="http://schemas.microsoft.com/office/powerpoint/2010/main" val="1594195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59F004-530B-E14C-A5FC-53DD9011AF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56E116-0B3B-B3BC-3407-29AD48976638}"/>
              </a:ext>
            </a:extLst>
          </p:cNvPr>
          <p:cNvSpPr>
            <a:spLocks noGrp="1"/>
          </p:cNvSpPr>
          <p:nvPr>
            <p:ph type="title"/>
          </p:nvPr>
        </p:nvSpPr>
        <p:spPr/>
        <p:txBody>
          <a:bodyPr/>
          <a:lstStyle/>
          <a:p>
            <a:r>
              <a:rPr lang="en-US" dirty="0"/>
              <a:t>Presentation Outline</a:t>
            </a:r>
          </a:p>
        </p:txBody>
      </p:sp>
      <p:sp>
        <p:nvSpPr>
          <p:cNvPr id="3" name="Content Placeholder 2">
            <a:extLst>
              <a:ext uri="{FF2B5EF4-FFF2-40B4-BE49-F238E27FC236}">
                <a16:creationId xmlns:a16="http://schemas.microsoft.com/office/drawing/2014/main" id="{D5599AE2-1C2B-D222-50C9-859975FB3188}"/>
              </a:ext>
            </a:extLst>
          </p:cNvPr>
          <p:cNvSpPr>
            <a:spLocks noGrp="1"/>
          </p:cNvSpPr>
          <p:nvPr>
            <p:ph idx="1"/>
          </p:nvPr>
        </p:nvSpPr>
        <p:spPr/>
        <p:txBody>
          <a:bodyPr/>
          <a:lstStyle/>
          <a:p>
            <a:r>
              <a:rPr lang="en-US" dirty="0">
                <a:solidFill>
                  <a:schemeClr val="bg1">
                    <a:lumMod val="75000"/>
                  </a:schemeClr>
                </a:solidFill>
              </a:rPr>
              <a:t>Caching Background</a:t>
            </a:r>
          </a:p>
          <a:p>
            <a:r>
              <a:rPr lang="en-US" dirty="0">
                <a:solidFill>
                  <a:schemeClr val="bg1">
                    <a:lumMod val="75000"/>
                  </a:schemeClr>
                </a:solidFill>
              </a:rPr>
              <a:t>Motivation</a:t>
            </a:r>
          </a:p>
          <a:p>
            <a:r>
              <a:rPr lang="en-US" dirty="0">
                <a:solidFill>
                  <a:schemeClr val="bg1">
                    <a:lumMod val="75000"/>
                  </a:schemeClr>
                </a:solidFill>
              </a:rPr>
              <a:t>Predicate Caching</a:t>
            </a:r>
          </a:p>
          <a:p>
            <a:r>
              <a:rPr lang="en-US" dirty="0"/>
              <a:t>Evaluation</a:t>
            </a:r>
          </a:p>
          <a:p>
            <a:r>
              <a:rPr lang="en-US" dirty="0">
                <a:solidFill>
                  <a:schemeClr val="bg1">
                    <a:lumMod val="75000"/>
                  </a:schemeClr>
                </a:solidFill>
              </a:rPr>
              <a:t>Conclusion</a:t>
            </a:r>
          </a:p>
          <a:p>
            <a:endParaRPr lang="en-US" dirty="0"/>
          </a:p>
        </p:txBody>
      </p:sp>
    </p:spTree>
    <p:extLst>
      <p:ext uri="{BB962C8B-B14F-4D97-AF65-F5344CB8AC3E}">
        <p14:creationId xmlns:p14="http://schemas.microsoft.com/office/powerpoint/2010/main" val="281786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5C29E-D106-E3F4-CDD9-9ED751207E35}"/>
              </a:ext>
            </a:extLst>
          </p:cNvPr>
          <p:cNvSpPr>
            <a:spLocks noGrp="1"/>
          </p:cNvSpPr>
          <p:nvPr>
            <p:ph type="title"/>
          </p:nvPr>
        </p:nvSpPr>
        <p:spPr/>
        <p:txBody>
          <a:bodyPr/>
          <a:lstStyle/>
          <a:p>
            <a:r>
              <a:rPr lang="en-US">
                <a:ea typeface="+mj-lt"/>
                <a:cs typeface="+mj-lt"/>
              </a:rPr>
              <a:t>Memory Consumption</a:t>
            </a:r>
            <a:endParaRPr lang="en-US"/>
          </a:p>
        </p:txBody>
      </p:sp>
      <p:pic>
        <p:nvPicPr>
          <p:cNvPr id="12" name="Content Placeholder 11">
            <a:extLst>
              <a:ext uri="{FF2B5EF4-FFF2-40B4-BE49-F238E27FC236}">
                <a16:creationId xmlns:a16="http://schemas.microsoft.com/office/drawing/2014/main" id="{2FA0DF6C-02A4-6490-1D73-F200BB0F6614}"/>
              </a:ext>
            </a:extLst>
          </p:cNvPr>
          <p:cNvPicPr>
            <a:picLocks noGrp="1" noChangeAspect="1"/>
          </p:cNvPicPr>
          <p:nvPr>
            <p:ph sz="half" idx="1"/>
          </p:nvPr>
        </p:nvPicPr>
        <p:blipFill>
          <a:blip r:embed="rId3"/>
          <a:stretch>
            <a:fillRect/>
          </a:stretch>
        </p:blipFill>
        <p:spPr>
          <a:xfrm>
            <a:off x="645262" y="2249186"/>
            <a:ext cx="4964167" cy="2937969"/>
          </a:xfrm>
        </p:spPr>
      </p:pic>
      <p:sp>
        <p:nvSpPr>
          <p:cNvPr id="8" name="Content Placeholder 7">
            <a:extLst>
              <a:ext uri="{FF2B5EF4-FFF2-40B4-BE49-F238E27FC236}">
                <a16:creationId xmlns:a16="http://schemas.microsoft.com/office/drawing/2014/main" id="{DC94946B-7A59-FF5D-DBD7-5BD806B04E03}"/>
              </a:ext>
            </a:extLst>
          </p:cNvPr>
          <p:cNvSpPr>
            <a:spLocks noGrp="1"/>
          </p:cNvSpPr>
          <p:nvPr>
            <p:ph sz="half" idx="2"/>
          </p:nvPr>
        </p:nvSpPr>
        <p:spPr>
          <a:xfrm>
            <a:off x="5607269" y="2249486"/>
            <a:ext cx="5440142" cy="3541714"/>
          </a:xfrm>
        </p:spPr>
        <p:txBody>
          <a:bodyPr vert="horz" lIns="91440" tIns="45720" rIns="91440" bIns="45720" rtlCol="0" anchor="t">
            <a:normAutofit fontScale="92500" lnSpcReduction="10000"/>
          </a:bodyPr>
          <a:lstStyle/>
          <a:p>
            <a:r>
              <a:rPr lang="en-US"/>
              <a:t>Caching offers massive memory footprint reduction over indexes</a:t>
            </a:r>
          </a:p>
          <a:p>
            <a:r>
              <a:rPr lang="en-US"/>
              <a:t>Predicate caching has different sizes depending on implementation</a:t>
            </a:r>
          </a:p>
          <a:p>
            <a:r>
              <a:rPr lang="en-US"/>
              <a:t>Q6 had a single response, so Result Caching is small, but ultimatly it depends on the query</a:t>
            </a:r>
          </a:p>
          <a:p>
            <a:r>
              <a:rPr lang="en-US">
                <a:ea typeface="+mn-lt"/>
                <a:cs typeface="+mn-lt"/>
              </a:rPr>
              <a:t>Predicate Sorting saves memory but requires full table reorganization</a:t>
            </a:r>
            <a:endParaRPr lang="en-US"/>
          </a:p>
          <a:p>
            <a:endParaRPr lang="en-US"/>
          </a:p>
        </p:txBody>
      </p:sp>
    </p:spTree>
    <p:extLst>
      <p:ext uri="{BB962C8B-B14F-4D97-AF65-F5344CB8AC3E}">
        <p14:creationId xmlns:p14="http://schemas.microsoft.com/office/powerpoint/2010/main" val="2173743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034F1-B70C-C46F-3F5C-CB255CA883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2BF409-E720-DE95-4EA1-449597F0FF93}"/>
              </a:ext>
            </a:extLst>
          </p:cNvPr>
          <p:cNvSpPr>
            <a:spLocks noGrp="1"/>
          </p:cNvSpPr>
          <p:nvPr>
            <p:ph type="title"/>
          </p:nvPr>
        </p:nvSpPr>
        <p:spPr/>
        <p:txBody>
          <a:bodyPr/>
          <a:lstStyle/>
          <a:p>
            <a:r>
              <a:rPr lang="en-US">
                <a:ea typeface="+mj-lt"/>
                <a:cs typeface="+mj-lt"/>
              </a:rPr>
              <a:t>Hit Rate</a:t>
            </a:r>
            <a:endParaRPr lang="en-US"/>
          </a:p>
        </p:txBody>
      </p:sp>
      <p:sp>
        <p:nvSpPr>
          <p:cNvPr id="4" name="Content Placeholder 3">
            <a:extLst>
              <a:ext uri="{FF2B5EF4-FFF2-40B4-BE49-F238E27FC236}">
                <a16:creationId xmlns:a16="http://schemas.microsoft.com/office/drawing/2014/main" id="{9890E131-A997-7103-73DE-B265C8559ABB}"/>
              </a:ext>
            </a:extLst>
          </p:cNvPr>
          <p:cNvSpPr>
            <a:spLocks noGrp="1"/>
          </p:cNvSpPr>
          <p:nvPr>
            <p:ph sz="half" idx="2"/>
          </p:nvPr>
        </p:nvSpPr>
        <p:spPr>
          <a:xfrm>
            <a:off x="882192" y="1605847"/>
            <a:ext cx="7694629" cy="4351338"/>
          </a:xfrm>
        </p:spPr>
        <p:txBody>
          <a:bodyPr vert="horz" lIns="91440" tIns="45720" rIns="91440" bIns="45720" rtlCol="0" anchor="t">
            <a:normAutofit/>
          </a:bodyPr>
          <a:lstStyle/>
          <a:p>
            <a:r>
              <a:rPr lang="en-US" dirty="0">
                <a:ea typeface="Calibri"/>
                <a:cs typeface="Calibri"/>
              </a:rPr>
              <a:t>Initial low Hit Rate</a:t>
            </a:r>
          </a:p>
          <a:p>
            <a:pPr lvl="1"/>
            <a:r>
              <a:rPr lang="en-US" dirty="0">
                <a:ea typeface="Calibri"/>
                <a:cs typeface="Calibri"/>
              </a:rPr>
              <a:t>Cache starts empty</a:t>
            </a:r>
          </a:p>
          <a:p>
            <a:r>
              <a:rPr lang="en-US" dirty="0">
                <a:ea typeface="+mn-lt"/>
                <a:cs typeface="+mn-lt"/>
              </a:rPr>
              <a:t>Significant increase in hit rate after 15000 queries</a:t>
            </a:r>
          </a:p>
          <a:p>
            <a:r>
              <a:rPr lang="en-US" dirty="0">
                <a:ea typeface="+mn-lt"/>
                <a:cs typeface="+mn-lt"/>
              </a:rPr>
              <a:t>Reduced number of distinct scans over time.</a:t>
            </a:r>
            <a:endParaRPr lang="en-US" dirty="0"/>
          </a:p>
          <a:p>
            <a:endParaRPr lang="en-US" dirty="0">
              <a:ea typeface="Calibri"/>
              <a:cs typeface="Calibri"/>
            </a:endParaRPr>
          </a:p>
        </p:txBody>
      </p:sp>
      <p:pic>
        <p:nvPicPr>
          <p:cNvPr id="12" name="Content Placeholder 11">
            <a:extLst>
              <a:ext uri="{FF2B5EF4-FFF2-40B4-BE49-F238E27FC236}">
                <a16:creationId xmlns:a16="http://schemas.microsoft.com/office/drawing/2014/main" id="{BE247347-C6D0-4843-5C2A-25FAF615A6DB}"/>
              </a:ext>
            </a:extLst>
          </p:cNvPr>
          <p:cNvPicPr>
            <a:picLocks noGrp="1" noChangeAspect="1"/>
          </p:cNvPicPr>
          <p:nvPr>
            <p:ph sz="half" idx="1"/>
          </p:nvPr>
        </p:nvPicPr>
        <p:blipFill>
          <a:blip r:embed="rId3"/>
          <a:stretch>
            <a:fillRect/>
          </a:stretch>
        </p:blipFill>
        <p:spPr>
          <a:xfrm>
            <a:off x="355206" y="3628992"/>
            <a:ext cx="5929077" cy="2536137"/>
          </a:xfrm>
        </p:spPr>
      </p:pic>
      <p:pic>
        <p:nvPicPr>
          <p:cNvPr id="14" name="Picture 13">
            <a:extLst>
              <a:ext uri="{FF2B5EF4-FFF2-40B4-BE49-F238E27FC236}">
                <a16:creationId xmlns:a16="http://schemas.microsoft.com/office/drawing/2014/main" id="{A228E64C-3252-A666-E8DA-14E68D3F1731}"/>
              </a:ext>
            </a:extLst>
          </p:cNvPr>
          <p:cNvPicPr>
            <a:picLocks noChangeAspect="1"/>
          </p:cNvPicPr>
          <p:nvPr/>
        </p:nvPicPr>
        <p:blipFill>
          <a:blip r:embed="rId4"/>
          <a:stretch>
            <a:fillRect/>
          </a:stretch>
        </p:blipFill>
        <p:spPr>
          <a:xfrm>
            <a:off x="6680199" y="3618105"/>
            <a:ext cx="4188906" cy="2547023"/>
          </a:xfrm>
          <a:prstGeom prst="rect">
            <a:avLst/>
          </a:prstGeom>
        </p:spPr>
      </p:pic>
    </p:spTree>
    <p:extLst>
      <p:ext uri="{BB962C8B-B14F-4D97-AF65-F5344CB8AC3E}">
        <p14:creationId xmlns:p14="http://schemas.microsoft.com/office/powerpoint/2010/main" val="13044318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BEE4C-D312-9D8B-20D0-765ABB43F3C0}"/>
              </a:ext>
            </a:extLst>
          </p:cNvPr>
          <p:cNvSpPr>
            <a:spLocks noGrp="1"/>
          </p:cNvSpPr>
          <p:nvPr>
            <p:ph type="title"/>
          </p:nvPr>
        </p:nvSpPr>
        <p:spPr/>
        <p:txBody>
          <a:bodyPr/>
          <a:lstStyle/>
          <a:p>
            <a:r>
              <a:rPr lang="en-US">
                <a:ea typeface="+mj-lt"/>
                <a:cs typeface="+mj-lt"/>
              </a:rPr>
              <a:t>Query Performance</a:t>
            </a:r>
            <a:endParaRPr lang="en-US"/>
          </a:p>
        </p:txBody>
      </p:sp>
      <p:sp>
        <p:nvSpPr>
          <p:cNvPr id="4" name="Content Placeholder 3">
            <a:extLst>
              <a:ext uri="{FF2B5EF4-FFF2-40B4-BE49-F238E27FC236}">
                <a16:creationId xmlns:a16="http://schemas.microsoft.com/office/drawing/2014/main" id="{FA00D5B8-7894-BEAB-DF1C-1DA3563E471F}"/>
              </a:ext>
            </a:extLst>
          </p:cNvPr>
          <p:cNvSpPr>
            <a:spLocks noGrp="1"/>
          </p:cNvSpPr>
          <p:nvPr>
            <p:ph sz="half" idx="2"/>
          </p:nvPr>
        </p:nvSpPr>
        <p:spPr>
          <a:xfrm>
            <a:off x="828908" y="4678478"/>
            <a:ext cx="10524892" cy="1498485"/>
          </a:xfrm>
        </p:spPr>
        <p:txBody>
          <a:bodyPr vert="horz" lIns="91440" tIns="45720" rIns="91440" bIns="45720" rtlCol="0" anchor="t">
            <a:normAutofit fontScale="77500" lnSpcReduction="20000"/>
          </a:bodyPr>
          <a:lstStyle/>
          <a:p>
            <a:r>
              <a:rPr lang="en-US" dirty="0">
                <a:ea typeface="Calibri"/>
                <a:cs typeface="Calibri"/>
              </a:rPr>
              <a:t>10% </a:t>
            </a:r>
            <a:r>
              <a:rPr lang="en-US" dirty="0">
                <a:ea typeface="+mn-lt"/>
                <a:cs typeface="+mn-lt"/>
              </a:rPr>
              <a:t>performance </a:t>
            </a:r>
            <a:r>
              <a:rPr lang="en-US" dirty="0">
                <a:ea typeface="Calibri"/>
                <a:cs typeface="Calibri"/>
              </a:rPr>
              <a:t>improvement</a:t>
            </a:r>
          </a:p>
          <a:p>
            <a:r>
              <a:rPr lang="en-US" dirty="0">
                <a:ea typeface="+mn-lt"/>
                <a:cs typeface="+mn-lt"/>
              </a:rPr>
              <a:t>Scanned rows 4x less</a:t>
            </a:r>
          </a:p>
          <a:p>
            <a:r>
              <a:rPr lang="en-US" dirty="0">
                <a:ea typeface="Calibri"/>
                <a:cs typeface="Calibri"/>
              </a:rPr>
              <a:t>Accessed Blocks reduced by 30%</a:t>
            </a:r>
          </a:p>
          <a:p>
            <a:r>
              <a:rPr lang="en-US" dirty="0">
                <a:ea typeface="Calibri"/>
                <a:cs typeface="Calibri"/>
              </a:rPr>
              <a:t>Run time is mostly corelated with block reduction</a:t>
            </a:r>
          </a:p>
        </p:txBody>
      </p:sp>
      <p:pic>
        <p:nvPicPr>
          <p:cNvPr id="9" name="Content Placeholder 8" descr="A graph of rows scanning&#10;&#10;AI-generated content may be incorrect.">
            <a:extLst>
              <a:ext uri="{FF2B5EF4-FFF2-40B4-BE49-F238E27FC236}">
                <a16:creationId xmlns:a16="http://schemas.microsoft.com/office/drawing/2014/main" id="{39E3C817-2530-A1AF-80CE-F38151C0B4D6}"/>
              </a:ext>
            </a:extLst>
          </p:cNvPr>
          <p:cNvPicPr>
            <a:picLocks noGrp="1" noChangeAspect="1"/>
          </p:cNvPicPr>
          <p:nvPr>
            <p:ph sz="half" idx="1"/>
          </p:nvPr>
        </p:nvPicPr>
        <p:blipFill>
          <a:blip r:embed="rId3"/>
          <a:stretch>
            <a:fillRect/>
          </a:stretch>
        </p:blipFill>
        <p:spPr>
          <a:xfrm>
            <a:off x="615176" y="1908807"/>
            <a:ext cx="10952355" cy="2202950"/>
          </a:xfrm>
        </p:spPr>
      </p:pic>
    </p:spTree>
    <p:extLst>
      <p:ext uri="{BB962C8B-B14F-4D97-AF65-F5344CB8AC3E}">
        <p14:creationId xmlns:p14="http://schemas.microsoft.com/office/powerpoint/2010/main" val="30243295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58B33E-7DD2-A94E-1B02-B2356EDC8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BDDC01-981F-DC10-E9A3-B88C14B51140}"/>
              </a:ext>
            </a:extLst>
          </p:cNvPr>
          <p:cNvSpPr>
            <a:spLocks noGrp="1"/>
          </p:cNvSpPr>
          <p:nvPr>
            <p:ph type="title"/>
          </p:nvPr>
        </p:nvSpPr>
        <p:spPr/>
        <p:txBody>
          <a:bodyPr/>
          <a:lstStyle/>
          <a:p>
            <a:r>
              <a:rPr lang="en-US" dirty="0"/>
              <a:t>Presentation Outline</a:t>
            </a:r>
          </a:p>
        </p:txBody>
      </p:sp>
      <p:sp>
        <p:nvSpPr>
          <p:cNvPr id="3" name="Content Placeholder 2">
            <a:extLst>
              <a:ext uri="{FF2B5EF4-FFF2-40B4-BE49-F238E27FC236}">
                <a16:creationId xmlns:a16="http://schemas.microsoft.com/office/drawing/2014/main" id="{E45EF35B-5158-65D8-2501-D590931B0ED0}"/>
              </a:ext>
            </a:extLst>
          </p:cNvPr>
          <p:cNvSpPr>
            <a:spLocks noGrp="1"/>
          </p:cNvSpPr>
          <p:nvPr>
            <p:ph idx="1"/>
          </p:nvPr>
        </p:nvSpPr>
        <p:spPr/>
        <p:txBody>
          <a:bodyPr/>
          <a:lstStyle/>
          <a:p>
            <a:r>
              <a:rPr lang="en-US" dirty="0">
                <a:solidFill>
                  <a:schemeClr val="bg1">
                    <a:lumMod val="75000"/>
                  </a:schemeClr>
                </a:solidFill>
              </a:rPr>
              <a:t>Caching Background</a:t>
            </a:r>
          </a:p>
          <a:p>
            <a:r>
              <a:rPr lang="en-US" dirty="0">
                <a:solidFill>
                  <a:schemeClr val="bg1">
                    <a:lumMod val="75000"/>
                  </a:schemeClr>
                </a:solidFill>
              </a:rPr>
              <a:t>Motivation</a:t>
            </a:r>
          </a:p>
          <a:p>
            <a:r>
              <a:rPr lang="en-US" dirty="0">
                <a:solidFill>
                  <a:schemeClr val="bg1">
                    <a:lumMod val="75000"/>
                  </a:schemeClr>
                </a:solidFill>
              </a:rPr>
              <a:t>Predicate Caching</a:t>
            </a:r>
          </a:p>
          <a:p>
            <a:r>
              <a:rPr lang="en-US" dirty="0">
                <a:solidFill>
                  <a:schemeClr val="bg1">
                    <a:lumMod val="75000"/>
                  </a:schemeClr>
                </a:solidFill>
              </a:rPr>
              <a:t>Evaluation</a:t>
            </a:r>
          </a:p>
          <a:p>
            <a:r>
              <a:rPr lang="en-US" dirty="0"/>
              <a:t>Conclusion</a:t>
            </a:r>
          </a:p>
          <a:p>
            <a:endParaRPr lang="en-US" dirty="0"/>
          </a:p>
        </p:txBody>
      </p:sp>
    </p:spTree>
    <p:extLst>
      <p:ext uri="{BB962C8B-B14F-4D97-AF65-F5344CB8AC3E}">
        <p14:creationId xmlns:p14="http://schemas.microsoft.com/office/powerpoint/2010/main" val="763618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130AE-2450-23EB-254F-45942E787BB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50FDB13-8011-F595-A455-73D6A7767C14}"/>
              </a:ext>
            </a:extLst>
          </p:cNvPr>
          <p:cNvSpPr>
            <a:spLocks noGrp="1"/>
          </p:cNvSpPr>
          <p:nvPr>
            <p:ph idx="1"/>
          </p:nvPr>
        </p:nvSpPr>
        <p:spPr/>
        <p:txBody>
          <a:bodyPr/>
          <a:lstStyle/>
          <a:p>
            <a:r>
              <a:rPr lang="en-US" dirty="0"/>
              <a:t>Caching helps speed up queries in cloud data warehouses.</a:t>
            </a:r>
          </a:p>
          <a:p>
            <a:r>
              <a:rPr lang="en-US" dirty="0"/>
              <a:t>Existing methods (Result Cache, MVs, Qd-Trees) have limits.</a:t>
            </a:r>
          </a:p>
          <a:p>
            <a:r>
              <a:rPr lang="en-US" dirty="0"/>
              <a:t>Predicate Caching is:</a:t>
            </a:r>
          </a:p>
          <a:p>
            <a:pPr lvl="1"/>
            <a:r>
              <a:rPr lang="en-US" dirty="0"/>
              <a:t>Fast and simple</a:t>
            </a:r>
          </a:p>
          <a:p>
            <a:pPr lvl="1"/>
            <a:r>
              <a:rPr lang="en-US" dirty="0"/>
              <a:t>Stays valid even if data changes</a:t>
            </a:r>
          </a:p>
          <a:p>
            <a:pPr lvl="1"/>
            <a:r>
              <a:rPr lang="en-US" dirty="0"/>
              <a:t>Up to 10x faster queries – even with frequent updates!</a:t>
            </a:r>
          </a:p>
        </p:txBody>
      </p:sp>
    </p:spTree>
    <p:extLst>
      <p:ext uri="{BB962C8B-B14F-4D97-AF65-F5344CB8AC3E}">
        <p14:creationId xmlns:p14="http://schemas.microsoft.com/office/powerpoint/2010/main" val="38790941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B923FA-488A-88F7-7CF4-F43013EBEA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699085-9B1A-5A40-DB95-2C95CF59437B}"/>
              </a:ext>
            </a:extLst>
          </p:cNvPr>
          <p:cNvSpPr>
            <a:spLocks noGrp="1"/>
          </p:cNvSpPr>
          <p:nvPr>
            <p:ph type="ctrTitle"/>
          </p:nvPr>
        </p:nvSpPr>
        <p:spPr/>
        <p:txBody>
          <a:bodyPr/>
          <a:lstStyle/>
          <a:p>
            <a:r>
              <a:rPr lang="en-US" cap="none" dirty="0">
                <a:solidFill>
                  <a:srgbClr val="FFFFFF"/>
                </a:solidFill>
                <a:latin typeface="TW Cen MT"/>
              </a:rPr>
              <a:t>Predicate Caching</a:t>
            </a:r>
            <a:endParaRPr lang="en-US" dirty="0">
              <a:solidFill>
                <a:srgbClr val="FFFFFF"/>
              </a:solidFill>
              <a:latin typeface="TW Cen MT"/>
            </a:endParaRPr>
          </a:p>
        </p:txBody>
      </p:sp>
      <p:sp>
        <p:nvSpPr>
          <p:cNvPr id="3" name="Subtitle 2">
            <a:extLst>
              <a:ext uri="{FF2B5EF4-FFF2-40B4-BE49-F238E27FC236}">
                <a16:creationId xmlns:a16="http://schemas.microsoft.com/office/drawing/2014/main" id="{117AEBF5-132C-5DDB-B1A8-96805679EC27}"/>
              </a:ext>
            </a:extLst>
          </p:cNvPr>
          <p:cNvSpPr>
            <a:spLocks noGrp="1"/>
          </p:cNvSpPr>
          <p:nvPr>
            <p:ph type="subTitle" idx="1"/>
          </p:nvPr>
        </p:nvSpPr>
        <p:spPr>
          <a:xfrm>
            <a:off x="1524000" y="2648554"/>
            <a:ext cx="9144000" cy="1655762"/>
          </a:xfrm>
        </p:spPr>
        <p:txBody>
          <a:bodyPr vert="horz" lIns="91440" tIns="45720" rIns="91440" bIns="45720" rtlCol="0" anchor="t">
            <a:normAutofit/>
          </a:bodyPr>
          <a:lstStyle/>
          <a:p>
            <a:r>
              <a:rPr lang="en-US" cap="none" dirty="0">
                <a:latin typeface="TW Cen MT"/>
              </a:rPr>
              <a:t>Schmidt, Tobias &amp; Kipf, Andreas &amp; Horn, Dominik &amp; Saxena, Gaurav &amp; Kraska, Tim. (2024). </a:t>
            </a:r>
          </a:p>
          <a:p>
            <a:r>
              <a:rPr lang="en-US" cap="none" dirty="0">
                <a:latin typeface="TW Cen MT"/>
              </a:rPr>
              <a:t>347-359. 10.1145/3626246.3653395.</a:t>
            </a:r>
            <a:endParaRPr lang="en-US" dirty="0">
              <a:latin typeface="TW Cen MT"/>
              <a:ea typeface="+mn-lt"/>
              <a:cs typeface="+mn-lt"/>
            </a:endParaRPr>
          </a:p>
        </p:txBody>
      </p:sp>
      <p:sp>
        <p:nvSpPr>
          <p:cNvPr id="4" name="TextBox 3">
            <a:extLst>
              <a:ext uri="{FF2B5EF4-FFF2-40B4-BE49-F238E27FC236}">
                <a16:creationId xmlns:a16="http://schemas.microsoft.com/office/drawing/2014/main" id="{E25947AE-260A-0996-FA57-BB9DAE0DB15F}"/>
              </a:ext>
            </a:extLst>
          </p:cNvPr>
          <p:cNvSpPr txBox="1"/>
          <p:nvPr/>
        </p:nvSpPr>
        <p:spPr>
          <a:xfrm>
            <a:off x="1800224" y="6044356"/>
            <a:ext cx="2576924" cy="646331"/>
          </a:xfrm>
          <a:prstGeom prst="rect">
            <a:avLst/>
          </a:prstGeom>
          <a:noFill/>
        </p:spPr>
        <p:txBody>
          <a:bodyPr wrap="none" rtlCol="0">
            <a:spAutoFit/>
          </a:bodyPr>
          <a:lstStyle/>
          <a:p>
            <a:r>
              <a:rPr lang="en-US" dirty="0"/>
              <a:t>Stylianos Vassiliou</a:t>
            </a:r>
          </a:p>
          <a:p>
            <a:r>
              <a:rPr lang="en-US" dirty="0"/>
              <a:t>Panteleimonas Chatzimiltis</a:t>
            </a:r>
          </a:p>
        </p:txBody>
      </p:sp>
      <p:sp>
        <p:nvSpPr>
          <p:cNvPr id="5" name="Title 1">
            <a:extLst>
              <a:ext uri="{FF2B5EF4-FFF2-40B4-BE49-F238E27FC236}">
                <a16:creationId xmlns:a16="http://schemas.microsoft.com/office/drawing/2014/main" id="{B53AB598-F4D7-6F5C-477F-24214EF51541}"/>
              </a:ext>
            </a:extLst>
          </p:cNvPr>
          <p:cNvSpPr txBox="1">
            <a:spLocks/>
          </p:cNvSpPr>
          <p:nvPr/>
        </p:nvSpPr>
        <p:spPr>
          <a:xfrm>
            <a:off x="1238250" y="260954"/>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t>Predicate Caching: Query-Driven Secondary Indexing for Cloud Data Warehouses</a:t>
            </a:r>
          </a:p>
        </p:txBody>
      </p:sp>
      <p:pic>
        <p:nvPicPr>
          <p:cNvPr id="7" name="Picture 6">
            <a:extLst>
              <a:ext uri="{FF2B5EF4-FFF2-40B4-BE49-F238E27FC236}">
                <a16:creationId xmlns:a16="http://schemas.microsoft.com/office/drawing/2014/main" id="{9F39BAA4-3E45-9F09-9C87-5A86B20F8A24}"/>
              </a:ext>
            </a:extLst>
          </p:cNvPr>
          <p:cNvPicPr>
            <a:picLocks noChangeAspect="1"/>
          </p:cNvPicPr>
          <p:nvPr/>
        </p:nvPicPr>
        <p:blipFill>
          <a:blip r:embed="rId3"/>
          <a:stretch>
            <a:fillRect/>
          </a:stretch>
        </p:blipFill>
        <p:spPr>
          <a:xfrm>
            <a:off x="2209800" y="3811861"/>
            <a:ext cx="7772400" cy="1923776"/>
          </a:xfrm>
          <a:prstGeom prst="rect">
            <a:avLst/>
          </a:prstGeom>
        </p:spPr>
      </p:pic>
    </p:spTree>
    <p:extLst>
      <p:ext uri="{BB962C8B-B14F-4D97-AF65-F5344CB8AC3E}">
        <p14:creationId xmlns:p14="http://schemas.microsoft.com/office/powerpoint/2010/main" val="2177500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769581-7486-7E1B-DA57-16BDD82E8C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B59771-1831-3F51-3046-FF11719188BB}"/>
              </a:ext>
            </a:extLst>
          </p:cNvPr>
          <p:cNvSpPr>
            <a:spLocks noGrp="1"/>
          </p:cNvSpPr>
          <p:nvPr>
            <p:ph type="title"/>
          </p:nvPr>
        </p:nvSpPr>
        <p:spPr/>
        <p:txBody>
          <a:bodyPr/>
          <a:lstStyle/>
          <a:p>
            <a:r>
              <a:rPr lang="en-US" dirty="0"/>
              <a:t>Presentation Outline</a:t>
            </a:r>
          </a:p>
        </p:txBody>
      </p:sp>
      <p:sp>
        <p:nvSpPr>
          <p:cNvPr id="3" name="Content Placeholder 2">
            <a:extLst>
              <a:ext uri="{FF2B5EF4-FFF2-40B4-BE49-F238E27FC236}">
                <a16:creationId xmlns:a16="http://schemas.microsoft.com/office/drawing/2014/main" id="{1A2B1075-3170-60D7-6DBF-88DDAEF01F9F}"/>
              </a:ext>
            </a:extLst>
          </p:cNvPr>
          <p:cNvSpPr>
            <a:spLocks noGrp="1"/>
          </p:cNvSpPr>
          <p:nvPr>
            <p:ph idx="1"/>
          </p:nvPr>
        </p:nvSpPr>
        <p:spPr/>
        <p:txBody>
          <a:bodyPr/>
          <a:lstStyle/>
          <a:p>
            <a:r>
              <a:rPr lang="en-US" dirty="0"/>
              <a:t>Caching Background</a:t>
            </a:r>
          </a:p>
          <a:p>
            <a:r>
              <a:rPr lang="en-US" dirty="0">
                <a:solidFill>
                  <a:schemeClr val="bg1">
                    <a:lumMod val="75000"/>
                  </a:schemeClr>
                </a:solidFill>
              </a:rPr>
              <a:t>Motivation</a:t>
            </a:r>
          </a:p>
          <a:p>
            <a:r>
              <a:rPr lang="en-US" dirty="0">
                <a:solidFill>
                  <a:schemeClr val="bg1">
                    <a:lumMod val="75000"/>
                  </a:schemeClr>
                </a:solidFill>
              </a:rPr>
              <a:t>Predicate Caching</a:t>
            </a:r>
          </a:p>
          <a:p>
            <a:r>
              <a:rPr lang="en-US" dirty="0">
                <a:solidFill>
                  <a:schemeClr val="bg1">
                    <a:lumMod val="75000"/>
                  </a:schemeClr>
                </a:solidFill>
              </a:rPr>
              <a:t>Evaluation</a:t>
            </a:r>
          </a:p>
          <a:p>
            <a:r>
              <a:rPr lang="en-US" dirty="0">
                <a:solidFill>
                  <a:schemeClr val="bg1">
                    <a:lumMod val="75000"/>
                  </a:schemeClr>
                </a:solidFill>
              </a:rPr>
              <a:t>Conclusion</a:t>
            </a:r>
          </a:p>
          <a:p>
            <a:endParaRPr lang="en-US" dirty="0"/>
          </a:p>
        </p:txBody>
      </p:sp>
    </p:spTree>
    <p:extLst>
      <p:ext uri="{BB962C8B-B14F-4D97-AF65-F5344CB8AC3E}">
        <p14:creationId xmlns:p14="http://schemas.microsoft.com/office/powerpoint/2010/main" val="1430576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EAACA-6BF6-C829-89F5-25075AE76FAF}"/>
              </a:ext>
            </a:extLst>
          </p:cNvPr>
          <p:cNvSpPr>
            <a:spLocks noGrp="1"/>
          </p:cNvSpPr>
          <p:nvPr>
            <p:ph type="title"/>
          </p:nvPr>
        </p:nvSpPr>
        <p:spPr/>
        <p:txBody>
          <a:bodyPr/>
          <a:lstStyle/>
          <a:p>
            <a:r>
              <a:rPr lang="en-US" dirty="0"/>
              <a:t>Caching Techniques in Cloud Data Warehouses</a:t>
            </a:r>
          </a:p>
        </p:txBody>
      </p:sp>
      <p:sp>
        <p:nvSpPr>
          <p:cNvPr id="3" name="Content Placeholder 2">
            <a:extLst>
              <a:ext uri="{FF2B5EF4-FFF2-40B4-BE49-F238E27FC236}">
                <a16:creationId xmlns:a16="http://schemas.microsoft.com/office/drawing/2014/main" id="{7F90913C-0317-8B9F-CDCA-E3A83138F1F9}"/>
              </a:ext>
            </a:extLst>
          </p:cNvPr>
          <p:cNvSpPr>
            <a:spLocks noGrp="1"/>
          </p:cNvSpPr>
          <p:nvPr>
            <p:ph idx="1"/>
          </p:nvPr>
        </p:nvSpPr>
        <p:spPr/>
        <p:txBody>
          <a:bodyPr/>
          <a:lstStyle/>
          <a:p>
            <a:r>
              <a:rPr lang="en-US" dirty="0"/>
              <a:t>Cloud data warehouses often experience repeating query patterns – a key opportunity to improve performance through caching!</a:t>
            </a:r>
          </a:p>
        </p:txBody>
      </p:sp>
      <p:pic>
        <p:nvPicPr>
          <p:cNvPr id="7" name="Picture 6">
            <a:extLst>
              <a:ext uri="{FF2B5EF4-FFF2-40B4-BE49-F238E27FC236}">
                <a16:creationId xmlns:a16="http://schemas.microsoft.com/office/drawing/2014/main" id="{4E08CFCF-60FA-1F35-EEB4-7CA28F0147A0}"/>
              </a:ext>
            </a:extLst>
          </p:cNvPr>
          <p:cNvPicPr>
            <a:picLocks noChangeAspect="1"/>
          </p:cNvPicPr>
          <p:nvPr/>
        </p:nvPicPr>
        <p:blipFill>
          <a:blip r:embed="rId3"/>
          <a:stretch>
            <a:fillRect/>
          </a:stretch>
        </p:blipFill>
        <p:spPr>
          <a:xfrm>
            <a:off x="2209800" y="2834190"/>
            <a:ext cx="7772400" cy="3946172"/>
          </a:xfrm>
          <a:prstGeom prst="rect">
            <a:avLst/>
          </a:prstGeom>
        </p:spPr>
      </p:pic>
    </p:spTree>
    <p:extLst>
      <p:ext uri="{BB962C8B-B14F-4D97-AF65-F5344CB8AC3E}">
        <p14:creationId xmlns:p14="http://schemas.microsoft.com/office/powerpoint/2010/main" val="395154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89553B-A186-9B88-4B3B-B491BAE7CD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511688-2485-AA56-931A-CB09C1FFAFE4}"/>
              </a:ext>
            </a:extLst>
          </p:cNvPr>
          <p:cNvSpPr>
            <a:spLocks noGrp="1"/>
          </p:cNvSpPr>
          <p:nvPr>
            <p:ph type="title"/>
          </p:nvPr>
        </p:nvSpPr>
        <p:spPr/>
        <p:txBody>
          <a:bodyPr/>
          <a:lstStyle/>
          <a:p>
            <a:r>
              <a:rPr lang="en-US" dirty="0"/>
              <a:t>Caching Techniques in Cloud Data Warehouses</a:t>
            </a:r>
          </a:p>
        </p:txBody>
      </p:sp>
      <p:sp>
        <p:nvSpPr>
          <p:cNvPr id="3" name="Content Placeholder 2">
            <a:extLst>
              <a:ext uri="{FF2B5EF4-FFF2-40B4-BE49-F238E27FC236}">
                <a16:creationId xmlns:a16="http://schemas.microsoft.com/office/drawing/2014/main" id="{3517B54C-CE34-6194-57FD-F52C5CE29124}"/>
              </a:ext>
            </a:extLst>
          </p:cNvPr>
          <p:cNvSpPr>
            <a:spLocks noGrp="1"/>
          </p:cNvSpPr>
          <p:nvPr>
            <p:ph idx="1"/>
          </p:nvPr>
        </p:nvSpPr>
        <p:spPr/>
        <p:txBody>
          <a:bodyPr/>
          <a:lstStyle/>
          <a:p>
            <a:r>
              <a:rPr lang="en-US" dirty="0"/>
              <a:t>Design Objectives:</a:t>
            </a:r>
            <a:endParaRPr lang="en-US" sz="1800" dirty="0"/>
          </a:p>
          <a:p>
            <a:pPr lvl="1"/>
            <a:r>
              <a:rPr lang="en-US" dirty="0"/>
              <a:t>Low build cost.</a:t>
            </a:r>
          </a:p>
          <a:p>
            <a:pPr lvl="1"/>
            <a:r>
              <a:rPr lang="en-US" dirty="0"/>
              <a:t>Low maintenance cost.</a:t>
            </a:r>
          </a:p>
          <a:p>
            <a:pPr lvl="1"/>
            <a:r>
              <a:rPr lang="en-US" dirty="0"/>
              <a:t>High reuse potential.</a:t>
            </a:r>
          </a:p>
          <a:p>
            <a:pPr lvl="1"/>
            <a:r>
              <a:rPr lang="en-US" dirty="0"/>
              <a:t>Fast lookup performance.</a:t>
            </a:r>
          </a:p>
          <a:p>
            <a:r>
              <a:rPr lang="en-US" dirty="0"/>
              <a:t>Now we will go through some of the caching techniques …</a:t>
            </a:r>
          </a:p>
        </p:txBody>
      </p:sp>
    </p:spTree>
    <p:extLst>
      <p:ext uri="{BB962C8B-B14F-4D97-AF65-F5344CB8AC3E}">
        <p14:creationId xmlns:p14="http://schemas.microsoft.com/office/powerpoint/2010/main" val="393623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2CBC4-7673-F2F0-15A6-7E34A0DE39C5}"/>
              </a:ext>
            </a:extLst>
          </p:cNvPr>
          <p:cNvSpPr>
            <a:spLocks noGrp="1"/>
          </p:cNvSpPr>
          <p:nvPr>
            <p:ph type="title"/>
          </p:nvPr>
        </p:nvSpPr>
        <p:spPr/>
        <p:txBody>
          <a:bodyPr/>
          <a:lstStyle/>
          <a:p>
            <a:r>
              <a:rPr lang="en-US" dirty="0"/>
              <a:t>Result Caching</a:t>
            </a:r>
          </a:p>
        </p:txBody>
      </p:sp>
      <p:sp>
        <p:nvSpPr>
          <p:cNvPr id="3" name="Content Placeholder 2">
            <a:extLst>
              <a:ext uri="{FF2B5EF4-FFF2-40B4-BE49-F238E27FC236}">
                <a16:creationId xmlns:a16="http://schemas.microsoft.com/office/drawing/2014/main" id="{6F6ACBEC-837E-E77C-E162-A299FFCA8623}"/>
              </a:ext>
            </a:extLst>
          </p:cNvPr>
          <p:cNvSpPr>
            <a:spLocks noGrp="1"/>
          </p:cNvSpPr>
          <p:nvPr>
            <p:ph idx="1"/>
          </p:nvPr>
        </p:nvSpPr>
        <p:spPr/>
        <p:txBody>
          <a:bodyPr/>
          <a:lstStyle/>
          <a:p>
            <a:r>
              <a:rPr lang="en-US" dirty="0"/>
              <a:t>Stores results of recently executed queries at the cluster node.</a:t>
            </a:r>
          </a:p>
          <a:p>
            <a:r>
              <a:rPr lang="en-US" dirty="0"/>
              <a:t>If the same query is submitted again with the same dataset, the result is returned instantly from the cache.</a:t>
            </a:r>
          </a:p>
        </p:txBody>
      </p:sp>
    </p:spTree>
    <p:extLst>
      <p:ext uri="{BB962C8B-B14F-4D97-AF65-F5344CB8AC3E}">
        <p14:creationId xmlns:p14="http://schemas.microsoft.com/office/powerpoint/2010/main" val="3345993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187C66-E222-C7C0-6F15-565071CCA7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D5AD97-30AE-23EA-19ED-D2345C12FBB7}"/>
              </a:ext>
            </a:extLst>
          </p:cNvPr>
          <p:cNvSpPr>
            <a:spLocks noGrp="1"/>
          </p:cNvSpPr>
          <p:nvPr>
            <p:ph type="title"/>
          </p:nvPr>
        </p:nvSpPr>
        <p:spPr/>
        <p:txBody>
          <a:bodyPr/>
          <a:lstStyle/>
          <a:p>
            <a:r>
              <a:rPr lang="en-US" dirty="0"/>
              <a:t>Result Caching</a:t>
            </a:r>
          </a:p>
        </p:txBody>
      </p:sp>
      <p:sp>
        <p:nvSpPr>
          <p:cNvPr id="4" name="TextBox 3">
            <a:extLst>
              <a:ext uri="{FF2B5EF4-FFF2-40B4-BE49-F238E27FC236}">
                <a16:creationId xmlns:a16="http://schemas.microsoft.com/office/drawing/2014/main" id="{2AB960EB-D25A-804E-B09D-2C2A3200AE5A}"/>
              </a:ext>
            </a:extLst>
          </p:cNvPr>
          <p:cNvSpPr txBox="1"/>
          <p:nvPr/>
        </p:nvSpPr>
        <p:spPr>
          <a:xfrm>
            <a:off x="962954" y="2314322"/>
            <a:ext cx="4752722" cy="1569660"/>
          </a:xfrm>
          <a:prstGeom prst="rect">
            <a:avLst/>
          </a:prstGeom>
          <a:noFill/>
        </p:spPr>
        <p:txBody>
          <a:bodyPr wrap="square" rtlCol="0">
            <a:spAutoFit/>
          </a:bodyPr>
          <a:lstStyle/>
          <a:p>
            <a:r>
              <a:rPr lang="en-US" sz="2400" b="1" u="sng" dirty="0">
                <a:solidFill>
                  <a:srgbClr val="00B050"/>
                </a:solidFill>
              </a:rPr>
              <a:t>Advantages:</a:t>
            </a:r>
          </a:p>
          <a:p>
            <a:pPr marL="285750" indent="-285750">
              <a:buFont typeface="Arial" panose="020B0604020202020204" pitchFamily="34" charset="0"/>
              <a:buChar char="•"/>
            </a:pPr>
            <a:r>
              <a:rPr lang="en-US" b="1" dirty="0"/>
              <a:t>Simple</a:t>
            </a:r>
            <a:r>
              <a:rPr lang="en-US" dirty="0"/>
              <a:t> – No changes needed to database.</a:t>
            </a:r>
          </a:p>
          <a:p>
            <a:pPr marL="285750" indent="-285750">
              <a:buFont typeface="Arial" panose="020B0604020202020204" pitchFamily="34" charset="0"/>
              <a:buChar char="•"/>
            </a:pPr>
            <a:r>
              <a:rPr lang="en-US" b="1" dirty="0"/>
              <a:t>Low overhead </a:t>
            </a:r>
            <a:r>
              <a:rPr lang="en-US" dirty="0"/>
              <a:t>– No significant build cost.</a:t>
            </a:r>
          </a:p>
          <a:p>
            <a:pPr marL="285750" indent="-285750">
              <a:buFont typeface="Arial" panose="020B0604020202020204" pitchFamily="34" charset="0"/>
              <a:buChar char="•"/>
            </a:pPr>
            <a:r>
              <a:rPr lang="en-US" b="1" dirty="0"/>
              <a:t>Performance </a:t>
            </a:r>
            <a:r>
              <a:rPr lang="en-US" dirty="0"/>
              <a:t>– Cache hits return results within milliseconds instead of minutes!</a:t>
            </a:r>
          </a:p>
        </p:txBody>
      </p:sp>
      <p:sp>
        <p:nvSpPr>
          <p:cNvPr id="5" name="TextBox 4">
            <a:extLst>
              <a:ext uri="{FF2B5EF4-FFF2-40B4-BE49-F238E27FC236}">
                <a16:creationId xmlns:a16="http://schemas.microsoft.com/office/drawing/2014/main" id="{5F9F7BF2-FAF5-8D3E-C191-E294FED15D21}"/>
              </a:ext>
            </a:extLst>
          </p:cNvPr>
          <p:cNvSpPr txBox="1"/>
          <p:nvPr/>
        </p:nvSpPr>
        <p:spPr>
          <a:xfrm>
            <a:off x="6096000" y="2314322"/>
            <a:ext cx="4752722" cy="3508653"/>
          </a:xfrm>
          <a:prstGeom prst="rect">
            <a:avLst/>
          </a:prstGeom>
          <a:noFill/>
        </p:spPr>
        <p:txBody>
          <a:bodyPr wrap="square" rtlCol="0">
            <a:spAutoFit/>
          </a:bodyPr>
          <a:lstStyle/>
          <a:p>
            <a:r>
              <a:rPr lang="en-US" sz="2400" b="1" u="sng" dirty="0">
                <a:solidFill>
                  <a:srgbClr val="FF0000"/>
                </a:solidFill>
              </a:rPr>
              <a:t>Limitations:</a:t>
            </a:r>
          </a:p>
          <a:p>
            <a:pPr marL="285750" indent="-285750">
              <a:buFont typeface="Arial" panose="020B0604020202020204" pitchFamily="34" charset="0"/>
              <a:buChar char="•"/>
            </a:pPr>
            <a:r>
              <a:rPr lang="en-US" b="1" dirty="0"/>
              <a:t>Low hit rate</a:t>
            </a:r>
          </a:p>
          <a:p>
            <a:pPr marL="742950" lvl="1" indent="-285750">
              <a:buFont typeface="Arial" panose="020B0604020202020204" pitchFamily="34" charset="0"/>
              <a:buChar char="•"/>
            </a:pPr>
            <a:r>
              <a:rPr lang="en-US" dirty="0"/>
              <a:t>Requirement of </a:t>
            </a:r>
            <a:r>
              <a:rPr lang="en-US" b="1" dirty="0"/>
              <a:t>identical query</a:t>
            </a:r>
            <a:r>
              <a:rPr lang="en-US" dirty="0"/>
              <a:t> text and </a:t>
            </a:r>
            <a:r>
              <a:rPr lang="en-US" b="1" dirty="0"/>
              <a:t>unchanged data</a:t>
            </a:r>
            <a:endParaRPr lang="en-US" dirty="0"/>
          </a:p>
          <a:p>
            <a:pPr marL="742950" lvl="1" indent="-285750">
              <a:buFont typeface="Arial" panose="020B0604020202020204" pitchFamily="34" charset="0"/>
              <a:buChar char="•"/>
            </a:pPr>
            <a:r>
              <a:rPr lang="en-US" dirty="0"/>
              <a:t>High frequency of data-modifying operators (e.g., inserts, copies)</a:t>
            </a:r>
          </a:p>
          <a:p>
            <a:pPr marL="285750" indent="-285750">
              <a:buFont typeface="Arial" panose="020B0604020202020204" pitchFamily="34" charset="0"/>
              <a:buChar char="•"/>
            </a:pPr>
            <a:r>
              <a:rPr lang="en-US" dirty="0"/>
              <a:t>Amazon study:</a:t>
            </a:r>
          </a:p>
          <a:p>
            <a:pPr marL="742950" lvl="1" indent="-285750">
              <a:buFont typeface="Arial" panose="020B0604020202020204" pitchFamily="34" charset="0"/>
              <a:buChar char="•"/>
            </a:pPr>
            <a:r>
              <a:rPr lang="en-US" dirty="0"/>
              <a:t>15% of clusters had a hit rate over 50%.</a:t>
            </a:r>
          </a:p>
          <a:p>
            <a:pPr marL="742950" lvl="1" indent="-285750">
              <a:buFont typeface="Arial" panose="020B0604020202020204" pitchFamily="34" charset="0"/>
              <a:buChar char="•"/>
            </a:pPr>
            <a:r>
              <a:rPr lang="en-US" dirty="0"/>
              <a:t>&gt;80% hit rate when no updates occur.</a:t>
            </a:r>
          </a:p>
          <a:p>
            <a:pPr marL="742950" lvl="1" indent="-285750">
              <a:buFont typeface="Arial" panose="020B0604020202020204" pitchFamily="34" charset="0"/>
              <a:buChar char="•"/>
            </a:pPr>
            <a:r>
              <a:rPr lang="en-US" dirty="0"/>
              <a:t>Hit rate drops sharply as update frequency increases.</a:t>
            </a:r>
          </a:p>
          <a:p>
            <a:pPr marL="742950" lvl="1" indent="-285750">
              <a:buFont typeface="Arial" panose="020B0604020202020204" pitchFamily="34" charset="0"/>
              <a:buChar char="•"/>
            </a:pPr>
            <a:endParaRPr lang="en-US" b="1" dirty="0"/>
          </a:p>
        </p:txBody>
      </p:sp>
      <p:pic>
        <p:nvPicPr>
          <p:cNvPr id="6" name="Picture 5">
            <a:extLst>
              <a:ext uri="{FF2B5EF4-FFF2-40B4-BE49-F238E27FC236}">
                <a16:creationId xmlns:a16="http://schemas.microsoft.com/office/drawing/2014/main" id="{EE5B3389-BA29-8A73-FB46-8E04FCC23C47}"/>
              </a:ext>
            </a:extLst>
          </p:cNvPr>
          <p:cNvPicPr>
            <a:picLocks noChangeAspect="1"/>
          </p:cNvPicPr>
          <p:nvPr/>
        </p:nvPicPr>
        <p:blipFill>
          <a:blip r:embed="rId3"/>
          <a:stretch>
            <a:fillRect/>
          </a:stretch>
        </p:blipFill>
        <p:spPr>
          <a:xfrm>
            <a:off x="7884125" y="2062178"/>
            <a:ext cx="588236" cy="625906"/>
          </a:xfrm>
          <a:prstGeom prst="rect">
            <a:avLst/>
          </a:prstGeom>
        </p:spPr>
      </p:pic>
      <p:pic>
        <p:nvPicPr>
          <p:cNvPr id="7" name="Picture 6">
            <a:extLst>
              <a:ext uri="{FF2B5EF4-FFF2-40B4-BE49-F238E27FC236}">
                <a16:creationId xmlns:a16="http://schemas.microsoft.com/office/drawing/2014/main" id="{60619F92-1722-9779-1396-DFAEC8287A80}"/>
              </a:ext>
            </a:extLst>
          </p:cNvPr>
          <p:cNvPicPr>
            <a:picLocks noChangeAspect="1"/>
          </p:cNvPicPr>
          <p:nvPr/>
        </p:nvPicPr>
        <p:blipFill>
          <a:blip r:embed="rId4"/>
          <a:stretch>
            <a:fillRect/>
          </a:stretch>
        </p:blipFill>
        <p:spPr>
          <a:xfrm>
            <a:off x="2765841" y="2072235"/>
            <a:ext cx="573474" cy="615849"/>
          </a:xfrm>
          <a:prstGeom prst="rect">
            <a:avLst/>
          </a:prstGeom>
        </p:spPr>
      </p:pic>
    </p:spTree>
    <p:extLst>
      <p:ext uri="{BB962C8B-B14F-4D97-AF65-F5344CB8AC3E}">
        <p14:creationId xmlns:p14="http://schemas.microsoft.com/office/powerpoint/2010/main" val="233830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A1500-A70C-53F0-1BA5-5CB87FB74EC0}"/>
              </a:ext>
            </a:extLst>
          </p:cNvPr>
          <p:cNvSpPr>
            <a:spLocks noGrp="1"/>
          </p:cNvSpPr>
          <p:nvPr>
            <p:ph type="title"/>
          </p:nvPr>
        </p:nvSpPr>
        <p:spPr/>
        <p:txBody>
          <a:bodyPr/>
          <a:lstStyle/>
          <a:p>
            <a:r>
              <a:rPr lang="en-US" dirty="0"/>
              <a:t>Materialized Views</a:t>
            </a:r>
          </a:p>
        </p:txBody>
      </p:sp>
      <p:sp>
        <p:nvSpPr>
          <p:cNvPr id="3" name="Content Placeholder 2">
            <a:extLst>
              <a:ext uri="{FF2B5EF4-FFF2-40B4-BE49-F238E27FC236}">
                <a16:creationId xmlns:a16="http://schemas.microsoft.com/office/drawing/2014/main" id="{E35F6C3C-4F6E-C401-6DFB-38EEA214B1F0}"/>
              </a:ext>
            </a:extLst>
          </p:cNvPr>
          <p:cNvSpPr>
            <a:spLocks noGrp="1"/>
          </p:cNvSpPr>
          <p:nvPr>
            <p:ph idx="1"/>
          </p:nvPr>
        </p:nvSpPr>
        <p:spPr/>
        <p:txBody>
          <a:bodyPr/>
          <a:lstStyle/>
          <a:p>
            <a:r>
              <a:rPr lang="en-US" dirty="0"/>
              <a:t>Materialized views are for repeating query templates.</a:t>
            </a:r>
          </a:p>
          <a:p>
            <a:r>
              <a:rPr lang="en-US" dirty="0"/>
              <a:t>Amazon Redshift identifies similar queries and reuses precomputed sub-plans instead of executing from scratch.</a:t>
            </a:r>
          </a:p>
          <a:p>
            <a:r>
              <a:rPr lang="en-US" dirty="0"/>
              <a:t>Key advantage over </a:t>
            </a:r>
            <a:r>
              <a:rPr lang="en-US" i="1" dirty="0"/>
              <a:t>Result Caching:</a:t>
            </a:r>
          </a:p>
          <a:p>
            <a:pPr lvl="1"/>
            <a:r>
              <a:rPr lang="en-US" dirty="0"/>
              <a:t>More flexible matching by generalizing query patterns.</a:t>
            </a:r>
          </a:p>
        </p:txBody>
      </p:sp>
    </p:spTree>
    <p:extLst>
      <p:ext uri="{BB962C8B-B14F-4D97-AF65-F5344CB8AC3E}">
        <p14:creationId xmlns:p14="http://schemas.microsoft.com/office/powerpoint/2010/main" val="2504342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6CE28C-29CB-A871-0C5B-395A73085A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4C9655-4A45-C187-D76C-5BA029F79BCB}"/>
              </a:ext>
            </a:extLst>
          </p:cNvPr>
          <p:cNvSpPr>
            <a:spLocks noGrp="1"/>
          </p:cNvSpPr>
          <p:nvPr>
            <p:ph type="title"/>
          </p:nvPr>
        </p:nvSpPr>
        <p:spPr/>
        <p:txBody>
          <a:bodyPr/>
          <a:lstStyle/>
          <a:p>
            <a:r>
              <a:rPr lang="en-US" dirty="0"/>
              <a:t>Materialized Views</a:t>
            </a:r>
          </a:p>
        </p:txBody>
      </p:sp>
      <p:sp>
        <p:nvSpPr>
          <p:cNvPr id="4" name="TextBox 3">
            <a:extLst>
              <a:ext uri="{FF2B5EF4-FFF2-40B4-BE49-F238E27FC236}">
                <a16:creationId xmlns:a16="http://schemas.microsoft.com/office/drawing/2014/main" id="{E3C92963-DCBF-C9AD-D964-C1F833D93336}"/>
              </a:ext>
            </a:extLst>
          </p:cNvPr>
          <p:cNvSpPr txBox="1"/>
          <p:nvPr/>
        </p:nvSpPr>
        <p:spPr>
          <a:xfrm>
            <a:off x="962954" y="2314322"/>
            <a:ext cx="4752722" cy="1292662"/>
          </a:xfrm>
          <a:prstGeom prst="rect">
            <a:avLst/>
          </a:prstGeom>
          <a:noFill/>
        </p:spPr>
        <p:txBody>
          <a:bodyPr wrap="square" rtlCol="0">
            <a:spAutoFit/>
          </a:bodyPr>
          <a:lstStyle/>
          <a:p>
            <a:r>
              <a:rPr lang="en-US" sz="2400" b="1" u="sng" dirty="0">
                <a:solidFill>
                  <a:srgbClr val="00B050"/>
                </a:solidFill>
              </a:rPr>
              <a:t>Advantages:</a:t>
            </a:r>
          </a:p>
          <a:p>
            <a:pPr marL="285750" indent="-285750">
              <a:buFont typeface="Arial" panose="020B0604020202020204" pitchFamily="34" charset="0"/>
              <a:buChar char="•"/>
            </a:pPr>
            <a:r>
              <a:rPr lang="en-US" dirty="0"/>
              <a:t>Matches a broader range of queries than exact-match result caching.</a:t>
            </a:r>
          </a:p>
          <a:p>
            <a:pPr marL="285750" indent="-285750">
              <a:buFont typeface="Arial" panose="020B0604020202020204" pitchFamily="34" charset="0"/>
              <a:buChar char="•"/>
            </a:pPr>
            <a:r>
              <a:rPr lang="en-US" dirty="0"/>
              <a:t>Higher flexibility.</a:t>
            </a:r>
          </a:p>
        </p:txBody>
      </p:sp>
      <p:sp>
        <p:nvSpPr>
          <p:cNvPr id="5" name="TextBox 4">
            <a:extLst>
              <a:ext uri="{FF2B5EF4-FFF2-40B4-BE49-F238E27FC236}">
                <a16:creationId xmlns:a16="http://schemas.microsoft.com/office/drawing/2014/main" id="{6B721C00-B05F-ABD7-0A1C-3CB146820B76}"/>
              </a:ext>
            </a:extLst>
          </p:cNvPr>
          <p:cNvSpPr txBox="1"/>
          <p:nvPr/>
        </p:nvSpPr>
        <p:spPr>
          <a:xfrm>
            <a:off x="6096000" y="2314322"/>
            <a:ext cx="4752722" cy="2400657"/>
          </a:xfrm>
          <a:prstGeom prst="rect">
            <a:avLst/>
          </a:prstGeom>
          <a:noFill/>
        </p:spPr>
        <p:txBody>
          <a:bodyPr wrap="square" rtlCol="0">
            <a:spAutoFit/>
          </a:bodyPr>
          <a:lstStyle/>
          <a:p>
            <a:r>
              <a:rPr lang="en-US" sz="2400" b="1" u="sng" dirty="0">
                <a:solidFill>
                  <a:srgbClr val="FF0000"/>
                </a:solidFill>
              </a:rPr>
              <a:t>Limitations:</a:t>
            </a:r>
          </a:p>
          <a:p>
            <a:pPr marL="285750" indent="-285750">
              <a:buFont typeface="Arial" panose="020B0604020202020204" pitchFamily="34" charset="0"/>
              <a:buChar char="•"/>
            </a:pPr>
            <a:r>
              <a:rPr lang="en-US" b="1" dirty="0"/>
              <a:t>High maintenance overhead:</a:t>
            </a:r>
          </a:p>
          <a:p>
            <a:pPr marL="742950" lvl="1" indent="-285750">
              <a:buFont typeface="Arial" panose="020B0604020202020204" pitchFamily="34" charset="0"/>
              <a:buChar char="•"/>
            </a:pPr>
            <a:r>
              <a:rPr lang="en-US" dirty="0"/>
              <a:t>Views must be refreshed on data changes.</a:t>
            </a:r>
          </a:p>
          <a:p>
            <a:pPr marL="742950" lvl="1" indent="-285750">
              <a:buFont typeface="Arial" panose="020B0604020202020204" pitchFamily="34" charset="0"/>
              <a:buChar char="•"/>
            </a:pPr>
            <a:r>
              <a:rPr lang="en-US" dirty="0"/>
              <a:t>Insert/delete/update can trigger multiple refreshes.</a:t>
            </a:r>
          </a:p>
          <a:p>
            <a:pPr marL="285750" indent="-285750">
              <a:buFont typeface="Arial" panose="020B0604020202020204" pitchFamily="34" charset="0"/>
              <a:buChar char="•"/>
            </a:pPr>
            <a:r>
              <a:rPr lang="en-US" b="1" dirty="0"/>
              <a:t>Expected gain must outweigh cost – careful tuning required.</a:t>
            </a:r>
          </a:p>
        </p:txBody>
      </p:sp>
      <p:pic>
        <p:nvPicPr>
          <p:cNvPr id="6" name="Picture 5">
            <a:extLst>
              <a:ext uri="{FF2B5EF4-FFF2-40B4-BE49-F238E27FC236}">
                <a16:creationId xmlns:a16="http://schemas.microsoft.com/office/drawing/2014/main" id="{B4421F41-92CB-DE86-0C92-97EB6C60EACA}"/>
              </a:ext>
            </a:extLst>
          </p:cNvPr>
          <p:cNvPicPr>
            <a:picLocks noChangeAspect="1"/>
          </p:cNvPicPr>
          <p:nvPr/>
        </p:nvPicPr>
        <p:blipFill>
          <a:blip r:embed="rId3"/>
          <a:stretch>
            <a:fillRect/>
          </a:stretch>
        </p:blipFill>
        <p:spPr>
          <a:xfrm>
            <a:off x="7884125" y="2062178"/>
            <a:ext cx="588236" cy="625906"/>
          </a:xfrm>
          <a:prstGeom prst="rect">
            <a:avLst/>
          </a:prstGeom>
        </p:spPr>
      </p:pic>
      <p:pic>
        <p:nvPicPr>
          <p:cNvPr id="7" name="Picture 6">
            <a:extLst>
              <a:ext uri="{FF2B5EF4-FFF2-40B4-BE49-F238E27FC236}">
                <a16:creationId xmlns:a16="http://schemas.microsoft.com/office/drawing/2014/main" id="{919484E6-2415-7A69-752B-63933ED7A15A}"/>
              </a:ext>
            </a:extLst>
          </p:cNvPr>
          <p:cNvPicPr>
            <a:picLocks noChangeAspect="1"/>
          </p:cNvPicPr>
          <p:nvPr/>
        </p:nvPicPr>
        <p:blipFill>
          <a:blip r:embed="rId4"/>
          <a:stretch>
            <a:fillRect/>
          </a:stretch>
        </p:blipFill>
        <p:spPr>
          <a:xfrm>
            <a:off x="2765841" y="2072235"/>
            <a:ext cx="573474" cy="615849"/>
          </a:xfrm>
          <a:prstGeom prst="rect">
            <a:avLst/>
          </a:prstGeom>
        </p:spPr>
      </p:pic>
      <p:sp>
        <p:nvSpPr>
          <p:cNvPr id="3" name="TextBox 2">
            <a:extLst>
              <a:ext uri="{FF2B5EF4-FFF2-40B4-BE49-F238E27FC236}">
                <a16:creationId xmlns:a16="http://schemas.microsoft.com/office/drawing/2014/main" id="{1153187F-3487-A923-7302-76426BD52D17}"/>
              </a:ext>
            </a:extLst>
          </p:cNvPr>
          <p:cNvSpPr txBox="1"/>
          <p:nvPr/>
        </p:nvSpPr>
        <p:spPr>
          <a:xfrm>
            <a:off x="962954" y="5114166"/>
            <a:ext cx="9822882" cy="646331"/>
          </a:xfrm>
          <a:prstGeom prst="rect">
            <a:avLst/>
          </a:prstGeom>
          <a:noFill/>
        </p:spPr>
        <p:txBody>
          <a:bodyPr wrap="none" rtlCol="0">
            <a:spAutoFit/>
          </a:bodyPr>
          <a:lstStyle/>
          <a:p>
            <a:r>
              <a:rPr lang="en-US" b="1" dirty="0"/>
              <a:t>Bottom Line:</a:t>
            </a:r>
          </a:p>
          <a:p>
            <a:r>
              <a:rPr lang="en-US" dirty="0"/>
              <a:t>MVs offer higher flexibility but come with greater complexity and overhead compared to result caching.</a:t>
            </a:r>
          </a:p>
        </p:txBody>
      </p:sp>
    </p:spTree>
    <p:extLst>
      <p:ext uri="{BB962C8B-B14F-4D97-AF65-F5344CB8AC3E}">
        <p14:creationId xmlns:p14="http://schemas.microsoft.com/office/powerpoint/2010/main" val="1861920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1433</TotalTime>
  <Words>2300</Words>
  <Application>Microsoft Macintosh PowerPoint</Application>
  <PresentationFormat>Widescreen</PresentationFormat>
  <Paragraphs>341</Paragraphs>
  <Slides>27</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Courier New</vt:lpstr>
      <vt:lpstr>TW Cen MT</vt:lpstr>
      <vt:lpstr>Office Theme</vt:lpstr>
      <vt:lpstr>Predicate Caching</vt:lpstr>
      <vt:lpstr>Presentation Outline</vt:lpstr>
      <vt:lpstr>Presentation Outline</vt:lpstr>
      <vt:lpstr>Caching Techniques in Cloud Data Warehouses</vt:lpstr>
      <vt:lpstr>Caching Techniques in Cloud Data Warehouses</vt:lpstr>
      <vt:lpstr>Result Caching</vt:lpstr>
      <vt:lpstr>Result Caching</vt:lpstr>
      <vt:lpstr>Materialized Views</vt:lpstr>
      <vt:lpstr>Materialized Views</vt:lpstr>
      <vt:lpstr>Query-Driven Data Layouts (Qd-tree)</vt:lpstr>
      <vt:lpstr>Query-Driven Data Layouts (Qd-tree)</vt:lpstr>
      <vt:lpstr>Comparison of Different Caching Techniques</vt:lpstr>
      <vt:lpstr>Presentation Outline</vt:lpstr>
      <vt:lpstr>Motivation</vt:lpstr>
      <vt:lpstr>Presentation Outline</vt:lpstr>
      <vt:lpstr>Predicate Cache Overview</vt:lpstr>
      <vt:lpstr>Predicate Cache Variants</vt:lpstr>
      <vt:lpstr>Predicate Caching in Action</vt:lpstr>
      <vt:lpstr>Predicate Cache on Data Modifications</vt:lpstr>
      <vt:lpstr>Predicate caching across formats </vt:lpstr>
      <vt:lpstr>Presentation Outline</vt:lpstr>
      <vt:lpstr>Memory Consumption</vt:lpstr>
      <vt:lpstr>Hit Rate</vt:lpstr>
      <vt:lpstr>Query Performance</vt:lpstr>
      <vt:lpstr>Presentation Outline</vt:lpstr>
      <vt:lpstr>Conclusion</vt:lpstr>
      <vt:lpstr>Predicate Caching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Panteleimonas Chatzimiltis</dc:creator>
  <cp:lastModifiedBy>Panteleimonas Chatzimiltis</cp:lastModifiedBy>
  <cp:revision>24</cp:revision>
  <dcterms:created xsi:type="dcterms:W3CDTF">2025-04-30T12:46:32Z</dcterms:created>
  <dcterms:modified xsi:type="dcterms:W3CDTF">2025-05-01T13:51:59Z</dcterms:modified>
</cp:coreProperties>
</file>