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46"/>
  </p:notesMasterIdLst>
  <p:handoutMasterIdLst>
    <p:handoutMasterId r:id="rId47"/>
  </p:handoutMasterIdLst>
  <p:sldIdLst>
    <p:sldId id="299" r:id="rId3"/>
    <p:sldId id="328" r:id="rId4"/>
    <p:sldId id="329" r:id="rId5"/>
    <p:sldId id="333" r:id="rId6"/>
    <p:sldId id="334" r:id="rId7"/>
    <p:sldId id="335" r:id="rId8"/>
    <p:sldId id="336" r:id="rId9"/>
    <p:sldId id="337" r:id="rId10"/>
    <p:sldId id="346" r:id="rId11"/>
    <p:sldId id="349" r:id="rId12"/>
    <p:sldId id="348" r:id="rId13"/>
    <p:sldId id="347" r:id="rId14"/>
    <p:sldId id="350" r:id="rId15"/>
    <p:sldId id="351" r:id="rId16"/>
    <p:sldId id="352" r:id="rId17"/>
    <p:sldId id="340" r:id="rId18"/>
    <p:sldId id="355" r:id="rId19"/>
    <p:sldId id="356" r:id="rId20"/>
    <p:sldId id="354" r:id="rId21"/>
    <p:sldId id="353" r:id="rId22"/>
    <p:sldId id="341" r:id="rId23"/>
    <p:sldId id="357" r:id="rId24"/>
    <p:sldId id="358" r:id="rId25"/>
    <p:sldId id="344" r:id="rId26"/>
    <p:sldId id="360" r:id="rId27"/>
    <p:sldId id="361" r:id="rId28"/>
    <p:sldId id="362" r:id="rId29"/>
    <p:sldId id="364" r:id="rId30"/>
    <p:sldId id="365" r:id="rId31"/>
    <p:sldId id="363" r:id="rId32"/>
    <p:sldId id="342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43" r:id="rId44"/>
    <p:sldId id="37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5"/>
    <p:restoredTop sz="85782"/>
  </p:normalViewPr>
  <p:slideViewPr>
    <p:cSldViewPr snapToGrid="0">
      <p:cViewPr varScale="1">
        <p:scale>
          <a:sx n="109" d="100"/>
          <a:sy n="109" d="100"/>
        </p:scale>
        <p:origin x="13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0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25A28-16EC-4D6D-B909-6CD5D3B0A2C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DB9A9-546B-450C-A5C2-5455B09B71B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Meets latency requirements, scales economically.</a:t>
          </a:r>
          <a:endParaRPr lang="en-US"/>
        </a:p>
      </dgm:t>
    </dgm:pt>
    <dgm:pt modelId="{27C4EA75-B7FC-4A7F-A006-7ABA899B01DA}" type="parTrans" cxnId="{02226128-B0AD-4242-A9E5-B4340C3A3E94}">
      <dgm:prSet/>
      <dgm:spPr/>
      <dgm:t>
        <a:bodyPr/>
        <a:lstStyle/>
        <a:p>
          <a:endParaRPr lang="en-US"/>
        </a:p>
      </dgm:t>
    </dgm:pt>
    <dgm:pt modelId="{691F326D-6144-467C-83FD-1F9D2DF7FD2F}" type="sibTrans" cxnId="{02226128-B0AD-4242-A9E5-B4340C3A3E94}">
      <dgm:prSet/>
      <dgm:spPr/>
      <dgm:t>
        <a:bodyPr/>
        <a:lstStyle/>
        <a:p>
          <a:endParaRPr lang="en-US"/>
        </a:p>
      </dgm:t>
    </dgm:pt>
    <dgm:pt modelId="{5D601CC0-C1B5-4068-988E-9E41FB85C9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Feedback loop improves model with user interactions.</a:t>
          </a:r>
          <a:endParaRPr lang="en-US"/>
        </a:p>
      </dgm:t>
    </dgm:pt>
    <dgm:pt modelId="{09C00FB5-983C-442D-B9CE-F4169E0EE269}" type="parTrans" cxnId="{E2D1D6F6-B894-42F2-8E55-98E085F94E80}">
      <dgm:prSet/>
      <dgm:spPr/>
      <dgm:t>
        <a:bodyPr/>
        <a:lstStyle/>
        <a:p>
          <a:endParaRPr lang="en-US"/>
        </a:p>
      </dgm:t>
    </dgm:pt>
    <dgm:pt modelId="{69CAFA8E-5A54-4C53-AD28-600178EEBC16}" type="sibTrans" cxnId="{E2D1D6F6-B894-42F2-8E55-98E085F94E80}">
      <dgm:prSet/>
      <dgm:spPr/>
      <dgm:t>
        <a:bodyPr/>
        <a:lstStyle/>
        <a:p>
          <a:endParaRPr lang="en-US"/>
        </a:p>
      </dgm:t>
    </dgm:pt>
    <dgm:pt modelId="{60A33576-9A90-4A9D-8FA1-929307A55E0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Limitation: not ideal for real-time events like flash sales.</a:t>
          </a:r>
          <a:endParaRPr lang="en-US"/>
        </a:p>
      </dgm:t>
    </dgm:pt>
    <dgm:pt modelId="{47E2C756-712D-4468-ADA2-62ECEBC7748C}" type="parTrans" cxnId="{BD58B756-5338-423F-9E89-8AD770693FE7}">
      <dgm:prSet/>
      <dgm:spPr/>
      <dgm:t>
        <a:bodyPr/>
        <a:lstStyle/>
        <a:p>
          <a:endParaRPr lang="en-US"/>
        </a:p>
      </dgm:t>
    </dgm:pt>
    <dgm:pt modelId="{022F03C2-1505-4D5A-9956-52C4BD928ED6}" type="sibTrans" cxnId="{BD58B756-5338-423F-9E89-8AD770693FE7}">
      <dgm:prSet/>
      <dgm:spPr/>
      <dgm:t>
        <a:bodyPr/>
        <a:lstStyle/>
        <a:p>
          <a:endParaRPr lang="en-US"/>
        </a:p>
      </dgm:t>
    </dgm:pt>
    <dgm:pt modelId="{D74AE4AC-197E-4DC3-8416-C8715D24972B}" type="pres">
      <dgm:prSet presAssocID="{F8125A28-16EC-4D6D-B909-6CD5D3B0A2CA}" presName="root" presStyleCnt="0">
        <dgm:presLayoutVars>
          <dgm:dir/>
          <dgm:resizeHandles val="exact"/>
        </dgm:presLayoutVars>
      </dgm:prSet>
      <dgm:spPr/>
    </dgm:pt>
    <dgm:pt modelId="{9890BD94-65F1-44DF-A67F-7CE342F1F119}" type="pres">
      <dgm:prSet presAssocID="{340DB9A9-546B-450C-A5C2-5455B09B71B0}" presName="compNode" presStyleCnt="0"/>
      <dgm:spPr/>
    </dgm:pt>
    <dgm:pt modelId="{F21B1626-C3A3-4F28-8A91-9084D695D1AE}" type="pres">
      <dgm:prSet presAssocID="{340DB9A9-546B-450C-A5C2-5455B09B71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66C521C6-3F62-4D85-980A-50126F74E1F1}" type="pres">
      <dgm:prSet presAssocID="{340DB9A9-546B-450C-A5C2-5455B09B71B0}" presName="spaceRect" presStyleCnt="0"/>
      <dgm:spPr/>
    </dgm:pt>
    <dgm:pt modelId="{EF02C175-FB9E-46A8-9D90-7F009D5194E6}" type="pres">
      <dgm:prSet presAssocID="{340DB9A9-546B-450C-A5C2-5455B09B71B0}" presName="textRect" presStyleLbl="revTx" presStyleIdx="0" presStyleCnt="3">
        <dgm:presLayoutVars>
          <dgm:chMax val="1"/>
          <dgm:chPref val="1"/>
        </dgm:presLayoutVars>
      </dgm:prSet>
      <dgm:spPr/>
    </dgm:pt>
    <dgm:pt modelId="{89E3E9C7-04F1-4A85-A317-ACF7A514B8DA}" type="pres">
      <dgm:prSet presAssocID="{691F326D-6144-467C-83FD-1F9D2DF7FD2F}" presName="sibTrans" presStyleCnt="0"/>
      <dgm:spPr/>
    </dgm:pt>
    <dgm:pt modelId="{78C4DB2B-C73B-4A37-9BF7-D1A1814855C4}" type="pres">
      <dgm:prSet presAssocID="{5D601CC0-C1B5-4068-988E-9E41FB85C92F}" presName="compNode" presStyleCnt="0"/>
      <dgm:spPr/>
    </dgm:pt>
    <dgm:pt modelId="{A0EA9C00-5D33-47B3-BD73-2AC442F448EF}" type="pres">
      <dgm:prSet presAssocID="{5D601CC0-C1B5-4068-988E-9E41FB85C9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C6232FE7-5092-42F2-A9C1-05F5A8784704}" type="pres">
      <dgm:prSet presAssocID="{5D601CC0-C1B5-4068-988E-9E41FB85C92F}" presName="spaceRect" presStyleCnt="0"/>
      <dgm:spPr/>
    </dgm:pt>
    <dgm:pt modelId="{8962610F-9DC4-453E-B9AA-DE10DC3CB560}" type="pres">
      <dgm:prSet presAssocID="{5D601CC0-C1B5-4068-988E-9E41FB85C92F}" presName="textRect" presStyleLbl="revTx" presStyleIdx="1" presStyleCnt="3">
        <dgm:presLayoutVars>
          <dgm:chMax val="1"/>
          <dgm:chPref val="1"/>
        </dgm:presLayoutVars>
      </dgm:prSet>
      <dgm:spPr/>
    </dgm:pt>
    <dgm:pt modelId="{3BAFC873-58CE-420B-83AB-7A71259674D3}" type="pres">
      <dgm:prSet presAssocID="{69CAFA8E-5A54-4C53-AD28-600178EEBC16}" presName="sibTrans" presStyleCnt="0"/>
      <dgm:spPr/>
    </dgm:pt>
    <dgm:pt modelId="{C397B1C4-B488-4994-B91D-D3F820868469}" type="pres">
      <dgm:prSet presAssocID="{60A33576-9A90-4A9D-8FA1-929307A55E06}" presName="compNode" presStyleCnt="0"/>
      <dgm:spPr/>
    </dgm:pt>
    <dgm:pt modelId="{CEAC63EE-1479-4A41-99F5-62D4E8405CE0}" type="pres">
      <dgm:prSet presAssocID="{60A33576-9A90-4A9D-8FA1-929307A55E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09FD5DCA-B3C6-46E9-BBFB-3321337DA493}" type="pres">
      <dgm:prSet presAssocID="{60A33576-9A90-4A9D-8FA1-929307A55E06}" presName="spaceRect" presStyleCnt="0"/>
      <dgm:spPr/>
    </dgm:pt>
    <dgm:pt modelId="{2193A4ED-2E4E-4683-888F-D0E4F8698941}" type="pres">
      <dgm:prSet presAssocID="{60A33576-9A90-4A9D-8FA1-929307A55E0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A6080A-0A00-44F8-8DF9-B33E8C0A5BEC}" type="presOf" srcId="{5D601CC0-C1B5-4068-988E-9E41FB85C92F}" destId="{8962610F-9DC4-453E-B9AA-DE10DC3CB560}" srcOrd="0" destOrd="0" presId="urn:microsoft.com/office/officeart/2018/2/layout/IconLabelList"/>
    <dgm:cxn modelId="{4892D016-5E28-4498-9458-18921DE88A29}" type="presOf" srcId="{340DB9A9-546B-450C-A5C2-5455B09B71B0}" destId="{EF02C175-FB9E-46A8-9D90-7F009D5194E6}" srcOrd="0" destOrd="0" presId="urn:microsoft.com/office/officeart/2018/2/layout/IconLabelList"/>
    <dgm:cxn modelId="{02226128-B0AD-4242-A9E5-B4340C3A3E94}" srcId="{F8125A28-16EC-4D6D-B909-6CD5D3B0A2CA}" destId="{340DB9A9-546B-450C-A5C2-5455B09B71B0}" srcOrd="0" destOrd="0" parTransId="{27C4EA75-B7FC-4A7F-A006-7ABA899B01DA}" sibTransId="{691F326D-6144-467C-83FD-1F9D2DF7FD2F}"/>
    <dgm:cxn modelId="{BD58B756-5338-423F-9E89-8AD770693FE7}" srcId="{F8125A28-16EC-4D6D-B909-6CD5D3B0A2CA}" destId="{60A33576-9A90-4A9D-8FA1-929307A55E06}" srcOrd="2" destOrd="0" parTransId="{47E2C756-712D-4468-ADA2-62ECEBC7748C}" sibTransId="{022F03C2-1505-4D5A-9956-52C4BD928ED6}"/>
    <dgm:cxn modelId="{0242F267-E804-45E6-BE99-80EAA5654561}" type="presOf" srcId="{F8125A28-16EC-4D6D-B909-6CD5D3B0A2CA}" destId="{D74AE4AC-197E-4DC3-8416-C8715D24972B}" srcOrd="0" destOrd="0" presId="urn:microsoft.com/office/officeart/2018/2/layout/IconLabelList"/>
    <dgm:cxn modelId="{ED4B43C4-62D4-42DF-95DD-CB5C8AB3A1A1}" type="presOf" srcId="{60A33576-9A90-4A9D-8FA1-929307A55E06}" destId="{2193A4ED-2E4E-4683-888F-D0E4F8698941}" srcOrd="0" destOrd="0" presId="urn:microsoft.com/office/officeart/2018/2/layout/IconLabelList"/>
    <dgm:cxn modelId="{E2D1D6F6-B894-42F2-8E55-98E085F94E80}" srcId="{F8125A28-16EC-4D6D-B909-6CD5D3B0A2CA}" destId="{5D601CC0-C1B5-4068-988E-9E41FB85C92F}" srcOrd="1" destOrd="0" parTransId="{09C00FB5-983C-442D-B9CE-F4169E0EE269}" sibTransId="{69CAFA8E-5A54-4C53-AD28-600178EEBC16}"/>
    <dgm:cxn modelId="{8D9081D5-F992-4BFA-997C-F1DEC7BCFBE2}" type="presParOf" srcId="{D74AE4AC-197E-4DC3-8416-C8715D24972B}" destId="{9890BD94-65F1-44DF-A67F-7CE342F1F119}" srcOrd="0" destOrd="0" presId="urn:microsoft.com/office/officeart/2018/2/layout/IconLabelList"/>
    <dgm:cxn modelId="{6F36AD80-1614-4ED9-8163-F0675FB3101C}" type="presParOf" srcId="{9890BD94-65F1-44DF-A67F-7CE342F1F119}" destId="{F21B1626-C3A3-4F28-8A91-9084D695D1AE}" srcOrd="0" destOrd="0" presId="urn:microsoft.com/office/officeart/2018/2/layout/IconLabelList"/>
    <dgm:cxn modelId="{69DD10E0-E501-400C-BE0F-0A9BA8F804A3}" type="presParOf" srcId="{9890BD94-65F1-44DF-A67F-7CE342F1F119}" destId="{66C521C6-3F62-4D85-980A-50126F74E1F1}" srcOrd="1" destOrd="0" presId="urn:microsoft.com/office/officeart/2018/2/layout/IconLabelList"/>
    <dgm:cxn modelId="{CB91E620-F547-4DF0-BB3D-11FAECB7E729}" type="presParOf" srcId="{9890BD94-65F1-44DF-A67F-7CE342F1F119}" destId="{EF02C175-FB9E-46A8-9D90-7F009D5194E6}" srcOrd="2" destOrd="0" presId="urn:microsoft.com/office/officeart/2018/2/layout/IconLabelList"/>
    <dgm:cxn modelId="{865E41A3-D7B9-4C24-B1DB-CDDFDE778410}" type="presParOf" srcId="{D74AE4AC-197E-4DC3-8416-C8715D24972B}" destId="{89E3E9C7-04F1-4A85-A317-ACF7A514B8DA}" srcOrd="1" destOrd="0" presId="urn:microsoft.com/office/officeart/2018/2/layout/IconLabelList"/>
    <dgm:cxn modelId="{3EDE23DB-F56D-4AE1-82D8-EE2EE2B7042C}" type="presParOf" srcId="{D74AE4AC-197E-4DC3-8416-C8715D24972B}" destId="{78C4DB2B-C73B-4A37-9BF7-D1A1814855C4}" srcOrd="2" destOrd="0" presId="urn:microsoft.com/office/officeart/2018/2/layout/IconLabelList"/>
    <dgm:cxn modelId="{5C33DBD4-5426-419F-A91A-47B13533781C}" type="presParOf" srcId="{78C4DB2B-C73B-4A37-9BF7-D1A1814855C4}" destId="{A0EA9C00-5D33-47B3-BD73-2AC442F448EF}" srcOrd="0" destOrd="0" presId="urn:microsoft.com/office/officeart/2018/2/layout/IconLabelList"/>
    <dgm:cxn modelId="{CBFC6B29-1746-4D8B-A26D-FA2D2F6E2A17}" type="presParOf" srcId="{78C4DB2B-C73B-4A37-9BF7-D1A1814855C4}" destId="{C6232FE7-5092-42F2-A9C1-05F5A8784704}" srcOrd="1" destOrd="0" presId="urn:microsoft.com/office/officeart/2018/2/layout/IconLabelList"/>
    <dgm:cxn modelId="{5C8B6571-37A6-41CD-B3B4-A72DD3B740FC}" type="presParOf" srcId="{78C4DB2B-C73B-4A37-9BF7-D1A1814855C4}" destId="{8962610F-9DC4-453E-B9AA-DE10DC3CB560}" srcOrd="2" destOrd="0" presId="urn:microsoft.com/office/officeart/2018/2/layout/IconLabelList"/>
    <dgm:cxn modelId="{AC1148D3-4EEF-4E27-9703-658AE8C49907}" type="presParOf" srcId="{D74AE4AC-197E-4DC3-8416-C8715D24972B}" destId="{3BAFC873-58CE-420B-83AB-7A71259674D3}" srcOrd="3" destOrd="0" presId="urn:microsoft.com/office/officeart/2018/2/layout/IconLabelList"/>
    <dgm:cxn modelId="{97221A3F-43AA-48E3-8507-9216CE532EA8}" type="presParOf" srcId="{D74AE4AC-197E-4DC3-8416-C8715D24972B}" destId="{C397B1C4-B488-4994-B91D-D3F820868469}" srcOrd="4" destOrd="0" presId="urn:microsoft.com/office/officeart/2018/2/layout/IconLabelList"/>
    <dgm:cxn modelId="{DCF94A74-4ECA-4CB2-97B4-B2F357CADE07}" type="presParOf" srcId="{C397B1C4-B488-4994-B91D-D3F820868469}" destId="{CEAC63EE-1479-4A41-99F5-62D4E8405CE0}" srcOrd="0" destOrd="0" presId="urn:microsoft.com/office/officeart/2018/2/layout/IconLabelList"/>
    <dgm:cxn modelId="{7F338D82-00E4-4632-8552-87BE4512EB8E}" type="presParOf" srcId="{C397B1C4-B488-4994-B91D-D3F820868469}" destId="{09FD5DCA-B3C6-46E9-BBFB-3321337DA493}" srcOrd="1" destOrd="0" presId="urn:microsoft.com/office/officeart/2018/2/layout/IconLabelList"/>
    <dgm:cxn modelId="{46770CF3-B8F0-47E4-A36B-AF6E361FD2B1}" type="presParOf" srcId="{C397B1C4-B488-4994-B91D-D3F820868469}" destId="{2193A4ED-2E4E-4683-888F-D0E4F86989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B1626-C3A3-4F28-8A91-9084D695D1AE}">
      <dsp:nvSpPr>
        <dsp:cNvPr id="0" name=""/>
        <dsp:cNvSpPr/>
      </dsp:nvSpPr>
      <dsp:spPr>
        <a:xfrm>
          <a:off x="1003803" y="812138"/>
          <a:ext cx="1110180" cy="1110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2C175-FB9E-46A8-9D90-7F009D5194E6}">
      <dsp:nvSpPr>
        <dsp:cNvPr id="0" name=""/>
        <dsp:cNvSpPr/>
      </dsp:nvSpPr>
      <dsp:spPr>
        <a:xfrm>
          <a:off x="325359" y="2245483"/>
          <a:ext cx="24670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Meets latency requirements, scales economically.</a:t>
          </a:r>
          <a:endParaRPr lang="en-US" sz="1500" kern="1200"/>
        </a:p>
      </dsp:txBody>
      <dsp:txXfrm>
        <a:off x="325359" y="2245483"/>
        <a:ext cx="2467068" cy="720000"/>
      </dsp:txXfrm>
    </dsp:sp>
    <dsp:sp modelId="{A0EA9C00-5D33-47B3-BD73-2AC442F448EF}">
      <dsp:nvSpPr>
        <dsp:cNvPr id="0" name=""/>
        <dsp:cNvSpPr/>
      </dsp:nvSpPr>
      <dsp:spPr>
        <a:xfrm>
          <a:off x="3902609" y="812138"/>
          <a:ext cx="1110180" cy="1110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2610F-9DC4-453E-B9AA-DE10DC3CB560}">
      <dsp:nvSpPr>
        <dsp:cNvPr id="0" name=""/>
        <dsp:cNvSpPr/>
      </dsp:nvSpPr>
      <dsp:spPr>
        <a:xfrm>
          <a:off x="3224165" y="2245483"/>
          <a:ext cx="24670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Feedback loop improves model with user interactions.</a:t>
          </a:r>
          <a:endParaRPr lang="en-US" sz="1500" kern="1200"/>
        </a:p>
      </dsp:txBody>
      <dsp:txXfrm>
        <a:off x="3224165" y="2245483"/>
        <a:ext cx="2467068" cy="720000"/>
      </dsp:txXfrm>
    </dsp:sp>
    <dsp:sp modelId="{CEAC63EE-1479-4A41-99F5-62D4E8405CE0}">
      <dsp:nvSpPr>
        <dsp:cNvPr id="0" name=""/>
        <dsp:cNvSpPr/>
      </dsp:nvSpPr>
      <dsp:spPr>
        <a:xfrm>
          <a:off x="6801415" y="812138"/>
          <a:ext cx="1110180" cy="11101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3A4ED-2E4E-4683-888F-D0E4F8698941}">
      <dsp:nvSpPr>
        <dsp:cNvPr id="0" name=""/>
        <dsp:cNvSpPr/>
      </dsp:nvSpPr>
      <dsp:spPr>
        <a:xfrm>
          <a:off x="6122971" y="2245483"/>
          <a:ext cx="24670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Limitation: not ideal for real-time events like flash sales.</a:t>
          </a:r>
          <a:endParaRPr lang="en-US" sz="1500" kern="1200"/>
        </a:p>
      </dsp:txBody>
      <dsp:txXfrm>
        <a:off x="6122971" y="2245483"/>
        <a:ext cx="246706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F52FE2-2538-4306-04F0-7D36139EB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EE4AD-824B-EBC6-EB07-D2DA9C9DAE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B6B5-879A-B445-B5A5-256BCC924E28}" type="datetimeFigureOut">
              <a:rPr lang="en-CY" smtClean="0"/>
              <a:t>01/05/2025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CA548-577A-8FDF-D658-E71FF8C2CF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D3BCE-FB69-834F-CB69-72235DFE7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6672D-E8FB-5440-9D22-3A7180B9766C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77605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EF69D-7C1D-5F4D-AE3A-388C2E5B5B84}" type="datetimeFigureOut">
              <a:rPr lang="en-CY" smtClean="0"/>
              <a:t>01/05/2025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78BC-867E-7144-9A3E-1529E1D56D0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0187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3493E-183B-43F9-A6C5-D2D2AC232D3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Cyprus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5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7B49-E6D5-4B68-06DA-9B7144F9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9A360-9C6D-CA69-F4FE-E35E6B744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FFE9D-AC38-405F-5B62-D78E54E3F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7E572-A8F4-F3B8-45A1-E5F23A2BD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7948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92692-512C-908B-8CA6-E7B96EB22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E6B07-F412-05D4-6B8D-A282690C1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64485-E0F6-C177-7027-F90283AE9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10B8E-2CAC-FC65-FE55-FA25FBD79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9017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00FCF-8874-43BA-7105-1CD9D7F75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58171-5428-4457-6125-3E8CB9CE7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9860D-672B-4C8E-9943-66A4AF05A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88B6F-1F08-4A61-4D9E-1ED858107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49229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89761-E2EF-6B49-0F61-834C97927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E09B8-241C-5F8F-226C-42AE77A3B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8178B-43C7-8CCC-4BAF-4168926E7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AE3E-07AF-2CB2-6882-8CBBABF42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14574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01347-D5F3-3D97-61A5-78907ABF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A6975-CD8F-8CCF-0843-3B66FBF57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CAE0C-86EF-4D83-C6A7-B75E7EF29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7E5AC-9D19-00EB-FBA3-9A13B9296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1675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8BA6D-56B8-4178-AA3E-5D50760DC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C443E-109F-5833-6ABA-0A5F559D3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681C6-51F3-8A8C-E5AC-0104A8879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F7DB9-31AF-C94D-AFC6-7682FB040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33429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337DF-D3DE-6EB1-AC33-87968A1C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BCA94-D646-A911-DC67-B510AFC84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FA9D1-6ABB-C8B1-99C1-167B288E3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3326E-92B0-88B9-69CB-0FD19850B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47570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68043-746D-6974-9530-85F493B4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FE785-5348-F8F7-6271-7798FFA66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5417B2-FBF4-9766-556B-283AB72836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0EE06-B9C6-1638-2356-2A93007C6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81769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09DE5-63F6-D8D5-4C9B-423E23FB1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3E433-A351-262A-5851-83A75DBD1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8FF58-9F07-A575-9194-CF8E1D647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933AE-71D9-5DFA-E21C-9FC0311CF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578237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F5298-0124-D29D-AC50-17406857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5313C-0142-7020-674B-E5A5DCA12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4A545-1D14-2010-D721-5EBBBAB1D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31B36-F85B-5595-3FE2-684EA7C01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19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4446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65271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6CF73-B02C-D38C-3A3F-23CE1F132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60E7B-EEC4-DDF5-C5B9-A0A476221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DD38DC-2543-CF9E-3B97-297980681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A8684-7B95-1DF7-0F62-A549F0BC2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541087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16E9D-EEB6-E862-77F7-F8F14200E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B604F-08F5-F977-B18D-C328A2589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D324B-7F38-FE7D-2ACC-06E9CD2A3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1F17B-B708-5B0F-3797-A244D7871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74627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C51C3-4633-7C7D-FCC3-FAFEF654F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CE86B-01B0-4B1A-43DF-628617E30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5434E-C287-995B-CF93-3B245DCD6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3A73F-ABA8-A1B3-471A-DE9FAF5EE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6012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C312E-7E60-D58F-F8B0-37BE3AC77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AAC28-FB5F-8B98-AC44-5709E26DD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D3358-2C39-3DD4-6CEF-9C263AD45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12510-A37F-5E4F-A06B-9F833009F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84465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88175-2309-26E6-A667-45AE147CF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62530-CCB3-2C7A-6A78-8F13291DB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06888B-CEB0-066D-27F4-6F893D4FB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E33AE-5293-A748-3B3A-B9665AF94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24667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D084-49B7-9966-95F1-1B59849A5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A5AD4-B30E-DBB7-A980-813CE2FE4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527C3-9189-0E07-7472-53D2D21DA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4E7F4-FF78-53C5-E391-2E2D563A0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45607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89E04-7E25-FA30-3199-63F807C4A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B911E-85F4-4366-3EF5-AA56A46DE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3E9D8-2E4A-B4A2-C8AD-473F444E7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EE788-C88C-F4FD-DF03-21589851B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7341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D04BE-6134-4495-DD1A-4D0343F5B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6C8C5-868A-1E17-841E-03FC0033C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8C3BD-065F-9303-ADDF-5108C4140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B24E0-E445-D11C-28C5-739F66D3D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87888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09491-6B73-A721-681A-88C98F93E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1F6FF-6EED-C4CE-DD22-63417B004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6EF93-06E8-79B1-E705-E9A420C61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0F08C-28BF-4DE4-BE37-799F02983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24468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E2B7-4096-1F79-2A5A-B55D3690A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5D176-4A4F-2978-E58D-6D6809516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E722A-5662-C2B1-2466-189EF1086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179A3-312C-A4BD-B55D-B9598CEDB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29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648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97617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C4601-9B04-760D-0684-1841E7303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A1FE1-DC32-5A11-DF06-5E091C3CF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23475-900D-58FE-A9E3-5143B2AD7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017B3-4222-5482-ABF4-A2DC1CDE0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03425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73336-25F7-0BAD-88FC-D0F70320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52A0E-25B4-C026-1DA5-AC89C05E2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1031C-DCFD-84F6-6EBB-378883D72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161F3-8743-97E2-7994-AE960228A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74923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A5F7B-95C3-925F-3EF6-65F01447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2B89B9-E370-3AB1-D846-AE9E7DB3D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A08F1-64E6-5A8B-E1D2-FE752DC9D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04358-1ACD-2A65-4720-2D812EB21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558483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9D1D7-CDA3-9BB9-C008-2D952AADF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D579C-D340-61B5-B591-F2EA9299A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7C101-70CC-E86A-A7C5-8B2C97143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DD61C-030E-90CD-F671-87A02DF62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215821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18440-BF1C-F27D-B06E-FEA5A88D5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7B0E2-7C9A-2D6D-DA0A-E87668DCC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690E3-9D04-1D6C-1BA2-F1560B12E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58F8E-6075-438C-137B-D74C01092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84960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DB5F1-2BBD-095E-8827-0071FDE96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C145E-3E23-7B23-B365-061F8C821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3ACAD-E28C-481F-2A7A-1FBC9EF67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63BE-ED53-1433-2BE0-36AE71A3A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74063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9C2F-A276-B675-D481-71E3CB787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605A2B-FA34-2CC5-0D96-3E61A5342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8CBE2-F2D0-5D65-6B6E-F479A86BE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3C70-E17E-D428-B867-B3351B9EF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84913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358D-5999-0FE6-F04C-3A4657ED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38056-270D-8C41-8EFF-2F3C7C243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DAB07-9A82-293B-9AA5-235AA60D8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A1141-03AC-C37B-595B-B7BF597EA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636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84C62-9064-CF50-1D11-48B632BB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69891-D69A-62C2-4690-D8A2895D2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4FE622-A891-3017-F305-2201E9DA0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3988B-A4BF-E3C6-32EA-2915157FE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55073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3CC08-DFCC-F74C-6DBE-668BEA18C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AE585-0DAD-581E-8744-CCBE44126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F73CB-1A6A-5C39-7C94-EA9DF8452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0CD6C-4CED-9750-831F-7C3FDA307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39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2063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3327F-CDC2-4624-FDE0-4A98576BD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C327A-3BD3-7C53-FF76-DF65B940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965CA-A84F-6F78-9C39-C7C061F96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1095B-0458-9EC3-A592-486774EB6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4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61295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D391B-2233-2AEE-2A16-6272EF0C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CDF9E-45EC-1645-464C-3E0D51230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09F9A-C60F-742F-BCF6-205AD806D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4B970-83BC-0F02-D2BB-4E8C7C108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40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067336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3877E-C01B-A8C0-B31F-9195BD4E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44F0F-2A8C-E06E-6B34-22F100F28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B2E12-FEB4-7A19-8745-C6DE01474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BB9D1-F134-69E8-0C4D-C3DEE6454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41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987196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73640-20A7-959C-9DA3-3363E003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E226DC-21C5-495E-AE23-DF3D5F62A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E870E-E6BA-47DC-DB54-3D335614E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AEABC-E4A0-5BDA-7051-98203307F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42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550962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43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7106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58E8-7CBD-8D68-567B-0BA218E53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ED08C-8A3C-2D9E-7B04-B952F1DA2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4426A-C7D0-C931-E282-F9008E4B7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D5F3C-1A50-23EE-0014-93EDAF32A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5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1887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B94C2-2548-F71C-98C6-4DC0F4B3A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4FAC03-A908-AA44-91F9-D1F16764E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C7FA7-5496-8B5D-2B5B-35233B439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AD5CB-E164-3159-3C82-EEBA92C3A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6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94827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BF96-7176-71FE-73B4-D76B12ABE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36874-247E-A05E-384B-F46F16E80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9F3C4-0703-0D69-3BCA-61864119C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2FEE3-3C35-F141-E5A5-797C21F46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7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4253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4B81-C91D-C96A-2880-17DBD4E7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42A4D8-0B69-C242-8CAE-3C4037DB0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6953B-3268-A18E-9B52-9E963C3DC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BB4DE-1B18-9B2B-C58C-D0A2A65E8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8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0621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B62E5-0FA1-F948-12BA-650150FA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4D8CE-6CBB-49E7-682F-A5D0CD897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242FF-61F6-BB48-D493-BB1D2C823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8308-7BF4-1704-C90C-9B1B2EA25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078BC-867E-7144-9A3E-1529E1D56D02}" type="slidenum">
              <a:rPr lang="en-CY" smtClean="0"/>
              <a:t>9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05325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B41F-49E2-4638-9606-4876D6B9E99C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39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DC48-EE14-4D06-B135-FB2C6CE98506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FAEDB12-2D44-4D93-9058-2C0176384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2762227" cy="1063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86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BF42-8B8C-4410-887A-BA5F653C7B59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27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823F-CB75-4FA3-B241-8B9AA31BEAE0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653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B675-2691-4A70-8158-9F3EDE5CE893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921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6664-C004-4926-A4D0-4352E9E9CF89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349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74D9-C7C8-42AB-994F-F11F31D4E17F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375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B093-6EB2-4F3E-84CB-EF221316F979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886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572-91C5-4EF6-964A-051DFC501F37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230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1D9A-7923-4CC7-A58C-9CAD1954A89A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463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084A-1050-49A0-82D2-E43BD73B42D9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32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96A4-874F-4AF4-A0BA-1F18879FA212}" type="datetime1">
              <a:rPr lang="el-GR" smtClean="0"/>
              <a:pPr/>
              <a:t>1/5/25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9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http://www.ucy.ac.cy/branding/documents/logo/DepartmentsAndUnitsLogo/FacultyOfPureAndAppliedSciences/ComputerScience/Department_of_Computer_Science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2762227" cy="106337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794" y="5686214"/>
            <a:ext cx="8334412" cy="623837"/>
          </a:xfrm>
        </p:spPr>
        <p:txBody>
          <a:bodyPr>
            <a:noAutofit/>
          </a:bodyPr>
          <a:lstStyle/>
          <a:p>
            <a:r>
              <a:rPr lang="en-US" sz="2133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By Panayiotis Liotatis: pan01612@gmail.com</a:t>
            </a:r>
            <a:endParaRPr lang="el-GR" sz="2133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F24252-FF26-4082-BCBC-D3FA1E11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7959"/>
            <a:ext cx="4121165" cy="363517"/>
          </a:xfrm>
        </p:spPr>
        <p:txBody>
          <a:bodyPr/>
          <a:lstStyle/>
          <a:p>
            <a:pPr defTabSz="1219170"/>
            <a:r>
              <a:rPr lang="en-GB" dirty="0">
                <a:solidFill>
                  <a:prstClr val="black">
                    <a:tint val="75000"/>
                  </a:prstClr>
                </a:solidFill>
                <a:latin typeface="Constantia" pitchFamily="18" charset="0"/>
              </a:rPr>
              <a:t>https://www2.cs.ucy.ac.cy/courses/EPL646</a:t>
            </a:r>
            <a:endParaRPr lang="el-GR" dirty="0">
              <a:solidFill>
                <a:prstClr val="black">
                  <a:tint val="75000"/>
                </a:prstClr>
              </a:solidFill>
              <a:latin typeface="Constanti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3F1D1C4-C2D9-4231-9FB2-B2D9D97AA41D}" type="slidenum">
              <a:rPr lang="el-GR">
                <a:solidFill>
                  <a:prstClr val="black">
                    <a:tint val="75000"/>
                  </a:prstClr>
                </a:solidFill>
                <a:latin typeface="Constantia" pitchFamily="18" charset="0"/>
              </a:rPr>
              <a:pPr defTabSz="1219170"/>
              <a:t>1</a:t>
            </a:fld>
            <a:endParaRPr lang="el-GR" dirty="0">
              <a:solidFill>
                <a:prstClr val="black">
                  <a:tint val="75000"/>
                </a:prstClr>
              </a:solidFill>
              <a:latin typeface="Constant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59867"/>
            <a:ext cx="121920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EPL646: Advanced Topics in Databases</a:t>
            </a:r>
            <a:r>
              <a:rPr lang="en-US" sz="3733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0960" y="3863278"/>
            <a:ext cx="1143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400" dirty="0">
                <a:solidFill>
                  <a:prstClr val="black"/>
                </a:solidFill>
                <a:latin typeface="Helvetica Neue"/>
              </a:rPr>
              <a:t>Changlong Yu, Xin Liu, Jefferson Maia, Yang Li, Tianyu Cao, Yifan Gao, </a:t>
            </a:r>
            <a:r>
              <a:rPr lang="en-US" sz="2400" dirty="0" err="1">
                <a:solidFill>
                  <a:prstClr val="black"/>
                </a:solidFill>
                <a:latin typeface="Helvetica Neue"/>
              </a:rPr>
              <a:t>Yangqiu</a:t>
            </a:r>
            <a:r>
              <a:rPr lang="en-US" sz="2400" dirty="0">
                <a:solidFill>
                  <a:prstClr val="black"/>
                </a:solidFill>
                <a:latin typeface="Helvetica Neue"/>
              </a:rPr>
              <a:t> Song, Rahul Goutam, Haiyang Zhang, Bing Yin, Zheng Li. 2024. </a:t>
            </a:r>
            <a:r>
              <a:rPr lang="en-GB" sz="2400" dirty="0"/>
              <a:t>COSMO: A Large-Scale E-commerce Common Sense Knowledge Generation and Serving System at Amazon. In SIGMOD-Companion ’24 (pp. 13 pages). https://</a:t>
            </a:r>
            <a:r>
              <a:rPr lang="en-GB" sz="2400" dirty="0" err="1"/>
              <a:t>doi.org</a:t>
            </a:r>
            <a:r>
              <a:rPr lang="en-GB" sz="2400" dirty="0"/>
              <a:t>/10.1145/3626246.3653398.</a:t>
            </a:r>
            <a:endParaRPr lang="en-US" sz="2400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61442" name="AutoShape 2" descr="Image result for logo ucy cs department"/>
          <p:cNvSpPr>
            <a:spLocks noChangeAspect="1" noChangeArrowheads="1"/>
          </p:cNvSpPr>
          <p:nvPr/>
        </p:nvSpPr>
        <p:spPr bwMode="auto">
          <a:xfrm>
            <a:off x="207433" y="-182034"/>
            <a:ext cx="1134516" cy="1134516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l-GR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27381" y="1572954"/>
            <a:ext cx="11283659" cy="1951076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Helvetica Neue"/>
              </a:rPr>
              <a:t>COSMO: A Large-Scale E-commerce Common Sense Knowledge Generation and Serving System at Amazon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4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98B67-38F3-63A4-2551-C3F76A82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F4BB5-4104-806D-103C-DC9ADC4C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Proposed framework</a:t>
            </a:r>
            <a:endParaRPr lang="en-CY" dirty="0"/>
          </a:p>
        </p:txBody>
      </p:sp>
      <p:pic>
        <p:nvPicPr>
          <p:cNvPr id="9" name="Content Placeholder 8" descr="Overall framework of generating high-quality instruction data from massive user behaviours and LLMs">
            <a:extLst>
              <a:ext uri="{FF2B5EF4-FFF2-40B4-BE49-F238E27FC236}">
                <a16:creationId xmlns:a16="http://schemas.microsoft.com/office/drawing/2014/main" id="{0CF8B5C6-7F89-D19C-97FE-12D762C1FD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983" y="1467737"/>
            <a:ext cx="4128901" cy="257545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35F1BAD-1ED5-7934-6AAD-81E1A440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BF26C-042F-54E6-6F57-8504B14C759B}"/>
              </a:ext>
            </a:extLst>
          </p:cNvPr>
          <p:cNvSpPr txBox="1"/>
          <p:nvPr/>
        </p:nvSpPr>
        <p:spPr>
          <a:xfrm>
            <a:off x="2471517" y="1283071"/>
            <a:ext cx="50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Preliminary - Overview of COSMO Knowledge Generation pipeline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1AB45-3D55-CB48-8C4C-9AAA15AD50BF}"/>
              </a:ext>
            </a:extLst>
          </p:cNvPr>
          <p:cNvSpPr txBox="1">
            <a:spLocks/>
          </p:cNvSpPr>
          <p:nvPr/>
        </p:nvSpPr>
        <p:spPr>
          <a:xfrm>
            <a:off x="1595475" y="2155303"/>
            <a:ext cx="60975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User behaviours</a:t>
            </a:r>
          </a:p>
          <a:p>
            <a:r>
              <a:rPr lang="en-GB" dirty="0"/>
              <a:t>Produce huge amount of behaviour logs</a:t>
            </a:r>
          </a:p>
          <a:p>
            <a:r>
              <a:rPr lang="en-GB" dirty="0"/>
              <a:t>search – buy &amp; co-buy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u="sng" dirty="0"/>
              <a:t>Search-buy behaviour</a:t>
            </a:r>
            <a:r>
              <a:rPr lang="en-GB" dirty="0"/>
              <a:t>: Query-product pair (q, p)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u="sng" dirty="0"/>
              <a:t>Co-buy behaviour</a:t>
            </a:r>
            <a:r>
              <a:rPr lang="en-GB" dirty="0"/>
              <a:t>: Co-purchased products pair (p1, p2)</a:t>
            </a:r>
          </a:p>
        </p:txBody>
      </p:sp>
    </p:spTree>
    <p:extLst>
      <p:ext uri="{BB962C8B-B14F-4D97-AF65-F5344CB8AC3E}">
        <p14:creationId xmlns:p14="http://schemas.microsoft.com/office/powerpoint/2010/main" val="108007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F103-B970-85B1-8FC8-18448070D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7CA0-C610-EADA-4399-47DB03EF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Proposed framework</a:t>
            </a:r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3CCAF1-8FEE-1FBD-90D0-800670F3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312EA7-50D2-589C-7FC2-34E0B59C4A0E}"/>
              </a:ext>
            </a:extLst>
          </p:cNvPr>
          <p:cNvSpPr txBox="1"/>
          <p:nvPr/>
        </p:nvSpPr>
        <p:spPr>
          <a:xfrm>
            <a:off x="2471517" y="1283071"/>
            <a:ext cx="50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Preliminary - Overview of COSMO Knowledge Generation pipeline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B3EF3C-9741-DCCE-89A2-38CA92CC003A}"/>
              </a:ext>
            </a:extLst>
          </p:cNvPr>
          <p:cNvSpPr txBox="1">
            <a:spLocks/>
          </p:cNvSpPr>
          <p:nvPr/>
        </p:nvSpPr>
        <p:spPr>
          <a:xfrm>
            <a:off x="1595475" y="2155303"/>
            <a:ext cx="60975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User behaviours</a:t>
            </a:r>
          </a:p>
          <a:p>
            <a:r>
              <a:rPr lang="en-GB" dirty="0"/>
              <a:t>Every product can be categorised into one main domain 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list of items on a green background&#10;&#10;AI-generated content may be incorrect.">
            <a:extLst>
              <a:ext uri="{FF2B5EF4-FFF2-40B4-BE49-F238E27FC236}">
                <a16:creationId xmlns:a16="http://schemas.microsoft.com/office/drawing/2014/main" id="{66E775AF-939F-CCE6-2B54-D066638DD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235" y="1145050"/>
            <a:ext cx="2731583" cy="5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05DA6-8F97-54CF-6836-3AA79078B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5D35-9221-65B5-9BFB-22231910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Proposed framework</a:t>
            </a:r>
            <a:endParaRPr lang="en-CY" dirty="0"/>
          </a:p>
        </p:txBody>
      </p:sp>
      <p:pic>
        <p:nvPicPr>
          <p:cNvPr id="9" name="Content Placeholder 8" descr="Overall framework of generating high-quality instruction data from massive user behaviours and LLMs">
            <a:extLst>
              <a:ext uri="{FF2B5EF4-FFF2-40B4-BE49-F238E27FC236}">
                <a16:creationId xmlns:a16="http://schemas.microsoft.com/office/drawing/2014/main" id="{FCD7C424-EF8E-5160-3172-644EE88AAE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983" y="1467737"/>
            <a:ext cx="4128901" cy="257545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336B2C0-4B13-C59B-6DA0-FD7B8CD2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B25C7-446D-779C-AE10-FECC5ACBF714}"/>
              </a:ext>
            </a:extLst>
          </p:cNvPr>
          <p:cNvSpPr txBox="1"/>
          <p:nvPr/>
        </p:nvSpPr>
        <p:spPr>
          <a:xfrm>
            <a:off x="2471517" y="1283071"/>
            <a:ext cx="50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Preliminary - Overview of COSMO Knowledge Generation pipeline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9F711D-E2AE-2884-1D2D-7288836729D8}"/>
              </a:ext>
            </a:extLst>
          </p:cNvPr>
          <p:cNvSpPr txBox="1">
            <a:spLocks/>
          </p:cNvSpPr>
          <p:nvPr/>
        </p:nvSpPr>
        <p:spPr>
          <a:xfrm>
            <a:off x="1595475" y="2155303"/>
            <a:ext cx="60975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Commonsense Knowledge</a:t>
            </a:r>
          </a:p>
          <a:p>
            <a:r>
              <a:rPr lang="en-GB" dirty="0"/>
              <a:t>Place relation-aware prompts to LLMs to describe the user behaviour</a:t>
            </a:r>
          </a:p>
          <a:p>
            <a:pPr lvl="1"/>
            <a:r>
              <a:rPr lang="en-GB" dirty="0"/>
              <a:t>Create a knowledge candidate</a:t>
            </a:r>
          </a:p>
          <a:p>
            <a:r>
              <a:rPr lang="en-GB" dirty="0"/>
              <a:t>Knowledge candidate represented as a triple</a:t>
            </a:r>
          </a:p>
          <a:p>
            <a:pPr marL="457200" lvl="1" indent="0">
              <a:buNone/>
            </a:pPr>
            <a:r>
              <a:rPr lang="en-GB" dirty="0"/>
              <a:t>(h, r, t) where,</a:t>
            </a:r>
          </a:p>
          <a:p>
            <a:pPr marL="457200" lvl="1" indent="0">
              <a:buNone/>
            </a:pPr>
            <a:r>
              <a:rPr lang="en-GB" dirty="0"/>
              <a:t>h: user behaviour, r: relation, t: 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69EAD-103D-808C-D0B9-7C4F196E75E0}"/>
              </a:ext>
            </a:extLst>
          </p:cNvPr>
          <p:cNvSpPr txBox="1"/>
          <p:nvPr/>
        </p:nvSpPr>
        <p:spPr>
          <a:xfrm>
            <a:off x="7692983" y="4116694"/>
            <a:ext cx="41289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Example: </a:t>
            </a:r>
            <a:r>
              <a:rPr lang="en-GB" sz="1400" u="sng" dirty="0"/>
              <a:t>user behaviour</a:t>
            </a:r>
            <a:r>
              <a:rPr lang="en-GB" sz="1400" dirty="0"/>
              <a:t>: “customers bought camera case and screen protector glass together because they are capable of providing protection for camera”</a:t>
            </a:r>
          </a:p>
          <a:p>
            <a:endParaRPr lang="en-GB" sz="1400" dirty="0"/>
          </a:p>
          <a:p>
            <a:r>
              <a:rPr lang="en-GB" u="sng" dirty="0"/>
              <a:t>Tail t</a:t>
            </a:r>
            <a:r>
              <a:rPr lang="en-GB" dirty="0"/>
              <a:t>: </a:t>
            </a:r>
            <a:r>
              <a:rPr lang="en-GB" i="1" dirty="0"/>
              <a:t>“provide protection for camera”, </a:t>
            </a:r>
          </a:p>
          <a:p>
            <a:r>
              <a:rPr lang="en-GB" dirty="0"/>
              <a:t>under the </a:t>
            </a:r>
            <a:r>
              <a:rPr lang="en-GB" u="sng" dirty="0"/>
              <a:t>relation r</a:t>
            </a:r>
            <a:r>
              <a:rPr lang="en-GB" dirty="0"/>
              <a:t> </a:t>
            </a:r>
            <a:r>
              <a:rPr lang="en-GB" i="1" dirty="0"/>
              <a:t>capableOf</a:t>
            </a:r>
          </a:p>
          <a:p>
            <a:endParaRPr lang="en-GB" sz="1400" dirty="0"/>
          </a:p>
          <a:p>
            <a:endParaRPr lang="en-CY" sz="1400" dirty="0"/>
          </a:p>
        </p:txBody>
      </p:sp>
    </p:spTree>
    <p:extLst>
      <p:ext uri="{BB962C8B-B14F-4D97-AF65-F5344CB8AC3E}">
        <p14:creationId xmlns:p14="http://schemas.microsoft.com/office/powerpoint/2010/main" val="153435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876D7-3C0E-F344-6E0B-8B25DDF75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A3AA-BC3A-BD3C-B5DE-A5286A4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Proposed framework</a:t>
            </a:r>
            <a:endParaRPr lang="en-CY" dirty="0"/>
          </a:p>
        </p:txBody>
      </p:sp>
      <p:pic>
        <p:nvPicPr>
          <p:cNvPr id="9" name="Content Placeholder 8" descr="Overall framework of generating high-quality instruction data from massive user behaviours and LLMs">
            <a:extLst>
              <a:ext uri="{FF2B5EF4-FFF2-40B4-BE49-F238E27FC236}">
                <a16:creationId xmlns:a16="http://schemas.microsoft.com/office/drawing/2014/main" id="{0B0454D2-9719-31BF-96E2-6E5F18C0FB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983" y="1467737"/>
            <a:ext cx="4128901" cy="257545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2550F62-C0CC-FDAA-E8BD-4CD99E53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11DB64-834E-8D2E-C248-27B4F3C8ADF3}"/>
              </a:ext>
            </a:extLst>
          </p:cNvPr>
          <p:cNvSpPr txBox="1"/>
          <p:nvPr/>
        </p:nvSpPr>
        <p:spPr>
          <a:xfrm>
            <a:off x="2471517" y="1283071"/>
            <a:ext cx="50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Preliminary - Overview of COSMO Knowledge Generation pipeline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62350A-0058-8493-D45E-3B3319F56FFF}"/>
              </a:ext>
            </a:extLst>
          </p:cNvPr>
          <p:cNvSpPr txBox="1">
            <a:spLocks/>
          </p:cNvSpPr>
          <p:nvPr/>
        </p:nvSpPr>
        <p:spPr>
          <a:xfrm>
            <a:off x="1595475" y="2155303"/>
            <a:ext cx="60975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Commonsense Knowledge</a:t>
            </a:r>
          </a:p>
          <a:p>
            <a:r>
              <a:rPr lang="en-GB" dirty="0"/>
              <a:t>Proposal for data-driven relation discovery from large-scale generations to satisfy e-commerce scenarios</a:t>
            </a:r>
          </a:p>
          <a:p>
            <a:r>
              <a:rPr lang="en-GB" dirty="0"/>
              <a:t>Begin from four seed relations:</a:t>
            </a:r>
          </a:p>
          <a:p>
            <a:pPr lvl="1"/>
            <a:r>
              <a:rPr lang="en-GB" i="1" dirty="0"/>
              <a:t>usedFor</a:t>
            </a:r>
            <a:r>
              <a:rPr lang="en-GB" dirty="0"/>
              <a:t>, </a:t>
            </a:r>
            <a:r>
              <a:rPr lang="en-GB" i="1" dirty="0"/>
              <a:t>capableOf</a:t>
            </a:r>
            <a:r>
              <a:rPr lang="en-GB" dirty="0"/>
              <a:t>, </a:t>
            </a:r>
            <a:r>
              <a:rPr lang="en-GB" i="1" dirty="0"/>
              <a:t>isA</a:t>
            </a:r>
            <a:r>
              <a:rPr lang="en-GB" dirty="0"/>
              <a:t>, </a:t>
            </a:r>
            <a:r>
              <a:rPr lang="en-GB" i="1" dirty="0"/>
              <a:t>cause</a:t>
            </a:r>
          </a:p>
          <a:p>
            <a:pPr lvl="2"/>
            <a:r>
              <a:rPr lang="en-GB" dirty="0"/>
              <a:t>Previous work shows that these give high-quality knowledge.</a:t>
            </a:r>
          </a:p>
        </p:txBody>
      </p:sp>
    </p:spTree>
    <p:extLst>
      <p:ext uri="{BB962C8B-B14F-4D97-AF65-F5344CB8AC3E}">
        <p14:creationId xmlns:p14="http://schemas.microsoft.com/office/powerpoint/2010/main" val="383716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1ED0E-A5A0-2337-1446-80D49BC66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A51D-E191-9F28-E323-5C115970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Proposed framework</a:t>
            </a:r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E7F4A6-FCB1-1271-4816-0956027C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74E8A3-F996-533F-30CD-121D01E6316A}"/>
              </a:ext>
            </a:extLst>
          </p:cNvPr>
          <p:cNvSpPr txBox="1"/>
          <p:nvPr/>
        </p:nvSpPr>
        <p:spPr>
          <a:xfrm>
            <a:off x="2471517" y="1283071"/>
            <a:ext cx="50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Preliminary - Overview of COSMO Knowledge Generation pipeline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515645-5DE0-B8DC-BCBB-5BDF733391CB}"/>
              </a:ext>
            </a:extLst>
          </p:cNvPr>
          <p:cNvSpPr txBox="1">
            <a:spLocks/>
          </p:cNvSpPr>
          <p:nvPr/>
        </p:nvSpPr>
        <p:spPr>
          <a:xfrm>
            <a:off x="1595475" y="2155303"/>
            <a:ext cx="60975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Commonsense Knowledge</a:t>
            </a:r>
          </a:p>
          <a:p>
            <a:r>
              <a:rPr lang="en-GB" dirty="0"/>
              <a:t>Example of mined knowledge types and their corresponding tail types</a:t>
            </a:r>
          </a:p>
        </p:txBody>
      </p:sp>
      <p:pic>
        <p:nvPicPr>
          <p:cNvPr id="3" name="Content Placeholder 4" descr="A table with text on it&#10;&#10;AI-generated content may be incorrect.">
            <a:extLst>
              <a:ext uri="{FF2B5EF4-FFF2-40B4-BE49-F238E27FC236}">
                <a16:creationId xmlns:a16="http://schemas.microsoft.com/office/drawing/2014/main" id="{10CF7D49-412A-6A91-CDB6-78FED69F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19" y="1535230"/>
            <a:ext cx="4686566" cy="43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901C-3F6C-1155-0C97-3A7243FCB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33F1-E8AA-8553-1B98-BDD2DDDA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Proposed framework</a:t>
            </a:r>
            <a:endParaRPr lang="en-CY" dirty="0"/>
          </a:p>
        </p:txBody>
      </p:sp>
      <p:pic>
        <p:nvPicPr>
          <p:cNvPr id="9" name="Content Placeholder 8" descr="Overall framework of generating high-quality instruction data from massive user behaviours and LLMs">
            <a:extLst>
              <a:ext uri="{FF2B5EF4-FFF2-40B4-BE49-F238E27FC236}">
                <a16:creationId xmlns:a16="http://schemas.microsoft.com/office/drawing/2014/main" id="{EC6058BE-D7D9-4930-927F-93B70EEE32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983" y="1467737"/>
            <a:ext cx="4128901" cy="257545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04BDB81-786F-8350-ACF7-4DD052D0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52895-3091-BC7C-CBB0-C55EABA3AB3C}"/>
              </a:ext>
            </a:extLst>
          </p:cNvPr>
          <p:cNvSpPr txBox="1"/>
          <p:nvPr/>
        </p:nvSpPr>
        <p:spPr>
          <a:xfrm>
            <a:off x="2471517" y="1283071"/>
            <a:ext cx="50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Preliminary - Overview of COSMO Knowledge Generation pipeline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99141A-D8A9-0571-8F1B-186E268E114B}"/>
              </a:ext>
            </a:extLst>
          </p:cNvPr>
          <p:cNvSpPr txBox="1">
            <a:spLocks/>
          </p:cNvSpPr>
          <p:nvPr/>
        </p:nvSpPr>
        <p:spPr>
          <a:xfrm>
            <a:off x="1595475" y="2155303"/>
            <a:ext cx="60975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Instruction Data</a:t>
            </a:r>
          </a:p>
          <a:p>
            <a:r>
              <a:rPr lang="en-GB" dirty="0"/>
              <a:t>Set of instructions </a:t>
            </a:r>
            <a:r>
              <a:rPr lang="en-GB" dirty="0">
                <a:latin typeface="Constantia" panose="02030602050306030303" pitchFamily="18" charset="0"/>
              </a:rPr>
              <a:t>I</a:t>
            </a:r>
            <a:r>
              <a:rPr lang="en-GB" baseline="-25000" dirty="0">
                <a:latin typeface="Constantia" panose="02030602050306030303" pitchFamily="18" charset="0"/>
              </a:rPr>
              <a:t>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Each define task </a:t>
            </a:r>
            <a:r>
              <a:rPr lang="en-GB" dirty="0">
                <a:latin typeface="Constantia" panose="02030602050306030303" pitchFamily="18" charset="0"/>
              </a:rPr>
              <a:t>t</a:t>
            </a:r>
            <a:r>
              <a:rPr lang="en-GB" dirty="0"/>
              <a:t> in natural language (see figure)</a:t>
            </a:r>
          </a:p>
          <a:p>
            <a:r>
              <a:rPr lang="en-GB" u="sng" dirty="0"/>
              <a:t>Task Structure</a:t>
            </a:r>
            <a:r>
              <a:rPr lang="en-GB" dirty="0"/>
              <a:t>: Every task includes input-output pairs. For commonsense generation: </a:t>
            </a:r>
          </a:p>
          <a:p>
            <a:pPr lvl="1"/>
            <a:r>
              <a:rPr lang="en-GB" dirty="0"/>
              <a:t>Input: user behaviour (p1, p2) or (q, p)</a:t>
            </a:r>
          </a:p>
          <a:p>
            <a:pPr lvl="1"/>
            <a:r>
              <a:rPr lang="en-GB" dirty="0"/>
              <a:t>Output: knowledge tail t.</a:t>
            </a:r>
          </a:p>
          <a:p>
            <a:r>
              <a:rPr lang="en-GB" u="sng" dirty="0"/>
              <a:t>Knowledge Quality (h, r, t)</a:t>
            </a:r>
            <a:r>
              <a:rPr lang="en-GB" dirty="0"/>
              <a:t>: Measured by </a:t>
            </a:r>
            <a:r>
              <a:rPr lang="en-GB" i="1" dirty="0"/>
              <a:t>plausibility</a:t>
            </a:r>
            <a:r>
              <a:rPr lang="en-GB" dirty="0"/>
              <a:t> and </a:t>
            </a:r>
            <a:r>
              <a:rPr lang="en-GB" i="1" dirty="0"/>
              <a:t>typicality.</a:t>
            </a:r>
          </a:p>
          <a:p>
            <a:pPr lvl="1"/>
            <a:r>
              <a:rPr lang="en-GB" dirty="0"/>
              <a:t>Assessed by human annotators. </a:t>
            </a:r>
          </a:p>
          <a:p>
            <a:pPr lvl="1"/>
            <a:r>
              <a:rPr lang="en-GB" dirty="0"/>
              <a:t>High-typicality knowledge is preferred.</a:t>
            </a:r>
          </a:p>
          <a:p>
            <a:r>
              <a:rPr lang="en-GB" u="sng" dirty="0"/>
              <a:t>Enhancement</a:t>
            </a:r>
            <a:r>
              <a:rPr lang="en-GB" dirty="0"/>
              <a:t>: Helper tasks are added to improve e-commerce awareness, knowledge generalization, and online serving of instruction-finetuned models.</a:t>
            </a:r>
          </a:p>
          <a:p>
            <a:endParaRPr lang="en-GB" dirty="0"/>
          </a:p>
        </p:txBody>
      </p:sp>
      <p:pic>
        <p:nvPicPr>
          <p:cNvPr id="11" name="Picture 10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F6108D34-CBBD-F578-8FC4-A56ED1BFF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050" y="4186128"/>
            <a:ext cx="4196834" cy="21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85934-20DC-545B-FD04-80902D4FB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FC4E-684F-7AF4-6B28-CF6B59C9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generation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FB0B-98BE-9F40-1B90-AB1582BE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r>
              <a:rPr lang="en-GB" noProof="1"/>
              <a:t>Conduct fine-grained sampling </a:t>
            </a:r>
            <a:r>
              <a:rPr lang="en-GB" noProof="1">
                <a:sym typeface="Wingdings" pitchFamily="2" charset="2"/>
              </a:rPr>
              <a:t>to generate diverse and high-quality knowledge</a:t>
            </a:r>
          </a:p>
          <a:p>
            <a:pPr lvl="1"/>
            <a:r>
              <a:rPr lang="en-GB" noProof="1">
                <a:sym typeface="Wingdings" pitchFamily="2" charset="2"/>
              </a:rPr>
              <a:t>Only need subset of the vast amount of user behaviour, that is most likely to reveal user intentions.</a:t>
            </a:r>
          </a:p>
          <a:p>
            <a:pPr marL="0" indent="0">
              <a:buNone/>
            </a:pPr>
            <a:endParaRPr lang="en-GB" noProof="1">
              <a:sym typeface="Wingdings" pitchFamily="2" charset="2"/>
            </a:endParaRPr>
          </a:p>
          <a:p>
            <a:r>
              <a:rPr lang="en-GB" noProof="1">
                <a:sym typeface="Wingdings" pitchFamily="2" charset="2"/>
              </a:rPr>
              <a:t>First Product Sampling then Behaviour Pair Sampling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BD6A59-E24F-3FA2-6062-54EE3C02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5E410-B70C-1B30-0035-3A173C73AF1D}"/>
              </a:ext>
            </a:extLst>
          </p:cNvPr>
          <p:cNvSpPr txBox="1"/>
          <p:nvPr/>
        </p:nvSpPr>
        <p:spPr>
          <a:xfrm>
            <a:off x="2471517" y="1283071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Y" sz="2000" dirty="0"/>
              <a:t>User Behaviour Sampling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9C02C-189B-8409-1E63-1AF858198235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195753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30DB-AF2A-C41E-FA79-C19AB0FE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D2BB-5262-E353-4DB8-3559D5C1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generation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CE5E-4122-37F1-6539-1687716B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noProof="1">
                <a:sym typeface="Wingdings" pitchFamily="2" charset="2"/>
              </a:rPr>
              <a:t>Product Sampling</a:t>
            </a:r>
          </a:p>
          <a:p>
            <a:r>
              <a:rPr lang="en-GB" noProof="1">
                <a:sym typeface="Wingdings" pitchFamily="2" charset="2"/>
              </a:rPr>
              <a:t>Cover most common popular categories (browse nodes)</a:t>
            </a:r>
          </a:p>
          <a:p>
            <a:r>
              <a:rPr lang="en-GB" noProof="1">
                <a:sym typeface="Wingdings" pitchFamily="2" charset="2"/>
              </a:rPr>
              <a:t>Select top tier products with larger behaviour interactions</a:t>
            </a:r>
          </a:p>
          <a:p>
            <a:r>
              <a:rPr lang="en-GB" noProof="1">
                <a:sym typeface="Wingdings" pitchFamily="2" charset="2"/>
              </a:rPr>
              <a:t>Label: Category type (domains), product type (&gt;1000, what product is e.g. umbrella, chair etc.)</a:t>
            </a:r>
          </a:p>
          <a:p>
            <a:pPr lvl="1"/>
            <a:endParaRPr lang="en-GB" noProof="1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8EB4F0-9189-6B64-D932-451EC343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C0130-DAE4-B51E-36EB-C16BDC74B407}"/>
              </a:ext>
            </a:extLst>
          </p:cNvPr>
          <p:cNvSpPr txBox="1"/>
          <p:nvPr/>
        </p:nvSpPr>
        <p:spPr>
          <a:xfrm>
            <a:off x="2471517" y="1283071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Y" sz="2000" dirty="0"/>
              <a:t>User Behaviour Sampling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BA0C8-9226-3C4E-47A6-42E5A2CADA9C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372042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2867-C309-CB9F-28FD-A2731934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F22A-C1DF-9FB4-0F7B-D5B68160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generation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4B0C-B4C3-4C65-2A61-D93AD80A1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1"/>
              <a:t>Behaviour Pair Sampling</a:t>
            </a:r>
          </a:p>
          <a:p>
            <a:r>
              <a:rPr lang="en-GB" noProof="1">
                <a:sym typeface="Wingdings" pitchFamily="2" charset="2"/>
              </a:rPr>
              <a:t>Co-buy pair sampling</a:t>
            </a:r>
          </a:p>
          <a:p>
            <a:pPr lvl="1"/>
            <a:r>
              <a:rPr lang="en-GB" noProof="1">
                <a:sym typeface="Wingdings" pitchFamily="2" charset="2"/>
              </a:rPr>
              <a:t>Each co-buy pair must include at least one selected product</a:t>
            </a:r>
          </a:p>
          <a:p>
            <a:pPr lvl="1"/>
            <a:r>
              <a:rPr lang="en-GB" noProof="1">
                <a:sym typeface="Wingdings" pitchFamily="2" charset="2"/>
              </a:rPr>
              <a:t>Cross-check with the product type of sampled pairs</a:t>
            </a:r>
          </a:p>
          <a:p>
            <a:pPr lvl="1"/>
            <a:r>
              <a:rPr lang="en-GB" noProof="1">
                <a:sym typeface="Wingdings" pitchFamily="2" charset="2"/>
              </a:rPr>
              <a:t>Remove random co-purchases and avoid duplicated sampling</a:t>
            </a:r>
          </a:p>
          <a:p>
            <a:pPr lvl="1"/>
            <a:r>
              <a:rPr lang="en-GB" noProof="1">
                <a:sym typeface="Wingdings" pitchFamily="2" charset="2"/>
              </a:rPr>
              <a:t>Some heuristic rules are applied</a:t>
            </a:r>
          </a:p>
          <a:p>
            <a:r>
              <a:rPr lang="en-GB" noProof="1">
                <a:sym typeface="Wingdings" pitchFamily="2" charset="2"/>
              </a:rPr>
              <a:t>Search-buy pair sampling</a:t>
            </a:r>
          </a:p>
          <a:p>
            <a:pPr lvl="1"/>
            <a:r>
              <a:rPr lang="en-GB" noProof="1">
                <a:sym typeface="Wingdings" pitchFamily="2" charset="2"/>
              </a:rPr>
              <a:t>Set threashholds for purchase rate and click rate (empirically)</a:t>
            </a:r>
          </a:p>
          <a:p>
            <a:pPr lvl="1"/>
            <a:r>
              <a:rPr lang="en-GB" noProof="1">
                <a:sym typeface="Wingdings" pitchFamily="2" charset="2"/>
              </a:rPr>
              <a:t>Consideration of </a:t>
            </a:r>
            <a:r>
              <a:rPr lang="en-GB" i="1" noProof="1">
                <a:sym typeface="Wingdings" pitchFamily="2" charset="2"/>
              </a:rPr>
              <a:t>specificity</a:t>
            </a:r>
            <a:r>
              <a:rPr lang="en-GB" noProof="1">
                <a:sym typeface="Wingdings" pitchFamily="2" charset="2"/>
              </a:rPr>
              <a:t> of query (broad or specific)</a:t>
            </a:r>
          </a:p>
          <a:p>
            <a:pPr lvl="2"/>
            <a:r>
              <a:rPr lang="en-GB" noProof="1">
                <a:sym typeface="Wingdings" pitchFamily="2" charset="2"/>
              </a:rPr>
              <a:t>Knowledge from broad query is more valuable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B5D12D-5E17-CC68-95C6-AAA13814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33032-D697-2ECE-4179-56C658F9D6CD}"/>
              </a:ext>
            </a:extLst>
          </p:cNvPr>
          <p:cNvSpPr txBox="1"/>
          <p:nvPr/>
        </p:nvSpPr>
        <p:spPr>
          <a:xfrm>
            <a:off x="2471517" y="1283071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Y" sz="2000" dirty="0"/>
              <a:t>User Behaviour Sampling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E7238-8EB5-9759-6B59-D5EE936542AB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52907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25C41-00F0-406C-9331-29D1E6DF5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436C-D7A3-B213-F2AD-B291B4FF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generation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C8E0-85FB-3A39-4E12-FB90CC895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804" y="1906552"/>
            <a:ext cx="8915400" cy="700803"/>
          </a:xfrm>
        </p:spPr>
        <p:txBody>
          <a:bodyPr/>
          <a:lstStyle/>
          <a:p>
            <a:pPr marL="0" indent="0">
              <a:buNone/>
            </a:pPr>
            <a:r>
              <a:rPr lang="en-GB" noProof="1">
                <a:sym typeface="Wingdings" pitchFamily="2" charset="2"/>
              </a:rPr>
              <a:t>Statistics of Sampled behaviour pairs among 3.14 million co-purchased product pairs</a:t>
            </a:r>
          </a:p>
          <a:p>
            <a:endParaRPr lang="en-GB" noProof="1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219C77-1640-9F63-4AB9-E111D332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ED9A7-6EAD-C715-B05E-752DCC8E7F23}"/>
              </a:ext>
            </a:extLst>
          </p:cNvPr>
          <p:cNvSpPr txBox="1"/>
          <p:nvPr/>
        </p:nvSpPr>
        <p:spPr>
          <a:xfrm>
            <a:off x="2471517" y="1283071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Y" sz="2000" dirty="0"/>
              <a:t>User Behaviour Sampling</a:t>
            </a:r>
          </a:p>
        </p:txBody>
      </p:sp>
      <p:pic>
        <p:nvPicPr>
          <p:cNvPr id="8" name="Picture 7" descr="A table of numbers and a few words&#10;&#10;AI-generated content may be incorrect.">
            <a:extLst>
              <a:ext uri="{FF2B5EF4-FFF2-40B4-BE49-F238E27FC236}">
                <a16:creationId xmlns:a16="http://schemas.microsoft.com/office/drawing/2014/main" id="{623135F9-2D9C-2261-B0B9-41879B09D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517" y="2607355"/>
            <a:ext cx="7143823" cy="4026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555815-FAC1-A0AB-3953-60E0922A3954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414608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C6452-32DA-E16E-A958-27D0FECD7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249F-A3A9-7074-BCA5-629950A2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The E-commerce Semantic Gap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794C-AB08-9E5C-8549-861BB064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r>
              <a:rPr lang="en-GB" dirty="0"/>
              <a:t>E-commerce platforms possess vast quantities of data: product catalogues, user activity logs, etc.</a:t>
            </a:r>
          </a:p>
          <a:p>
            <a:r>
              <a:rPr lang="en-GB" dirty="0"/>
              <a:t>However, effectively capturing the semantics of user intent remains a challenge.</a:t>
            </a:r>
          </a:p>
          <a:p>
            <a:r>
              <a:rPr lang="en-GB" dirty="0"/>
              <a:t>Traditional approaches often fail to model the implicit commonsense knowledge that informs user actions.</a:t>
            </a:r>
          </a:p>
          <a:p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70E8EB-898A-C272-132D-E9FEF1F6D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66468-5E29-3281-5545-29830D4CDCEB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Data Rich, but knowledge poor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60976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1D60A-F450-89EA-2781-D45E095A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2F25-A75F-EE0F-EB48-866F925B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836" y="640695"/>
            <a:ext cx="8911687" cy="761070"/>
          </a:xfrm>
        </p:spPr>
        <p:txBody>
          <a:bodyPr/>
          <a:lstStyle/>
          <a:p>
            <a:r>
              <a:rPr lang="en-GB" dirty="0"/>
              <a:t>Knowledge generation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8B1B-3A89-FC92-0498-48DC3AF0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374" y="1797307"/>
            <a:ext cx="5201902" cy="3777622"/>
          </a:xfrm>
        </p:spPr>
        <p:txBody>
          <a:bodyPr/>
          <a:lstStyle/>
          <a:p>
            <a:r>
              <a:rPr lang="en-GB" dirty="0"/>
              <a:t>Found that LLMs perform better when answering contextualized questions based on clearly described scenarios or task instructions.</a:t>
            </a:r>
          </a:p>
          <a:p>
            <a:pPr>
              <a:buFont typeface="Wingdings" pitchFamily="2" charset="2"/>
              <a:buChar char="à"/>
            </a:pPr>
            <a:r>
              <a:rPr lang="en-CY" dirty="0">
                <a:sym typeface="Wingdings" pitchFamily="2" charset="2"/>
              </a:rPr>
              <a:t>Verbalize user behaviours by providing a QA context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1FBF52-4193-7038-F84A-9D4E7BDF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1ED4F-8922-623C-98B4-365AA0A6F9B1}"/>
              </a:ext>
            </a:extLst>
          </p:cNvPr>
          <p:cNvSpPr txBox="1"/>
          <p:nvPr/>
        </p:nvSpPr>
        <p:spPr>
          <a:xfrm>
            <a:off x="2032836" y="1283071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Question-Answering Based Prompts</a:t>
            </a:r>
            <a:endParaRPr lang="en-CY" sz="2000" dirty="0"/>
          </a:p>
        </p:txBody>
      </p:sp>
      <p:pic>
        <p:nvPicPr>
          <p:cNvPr id="11" name="Picture 10" descr="A questionnaire with green text&#10;&#10;AI-generated content may be incorrect.">
            <a:extLst>
              <a:ext uri="{FF2B5EF4-FFF2-40B4-BE49-F238E27FC236}">
                <a16:creationId xmlns:a16="http://schemas.microsoft.com/office/drawing/2014/main" id="{9D98EF56-CB61-C1D9-7AB9-13D57EBCC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53" y="1467737"/>
            <a:ext cx="4918232" cy="3420904"/>
          </a:xfrm>
          <a:prstGeom prst="rect">
            <a:avLst/>
          </a:prstGeom>
        </p:spPr>
      </p:pic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FBBCF38-E590-0594-620B-BD0010DF3B86}"/>
              </a:ext>
            </a:extLst>
          </p:cNvPr>
          <p:cNvCxnSpPr>
            <a:cxnSpLocks/>
          </p:cNvCxnSpPr>
          <p:nvPr/>
        </p:nvCxnSpPr>
        <p:spPr>
          <a:xfrm>
            <a:off x="7200524" y="4587140"/>
            <a:ext cx="678730" cy="42976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006A509-6D95-6510-FAEA-7A759EF95811}"/>
              </a:ext>
            </a:extLst>
          </p:cNvPr>
          <p:cNvSpPr txBox="1"/>
          <p:nvPr/>
        </p:nvSpPr>
        <p:spPr>
          <a:xfrm>
            <a:off x="7925181" y="4888641"/>
            <a:ext cx="2875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Adding “</a:t>
            </a:r>
            <a:r>
              <a:rPr lang="en-GB" sz="1400" b="1" dirty="0"/>
              <a:t>1.</a:t>
            </a:r>
            <a:r>
              <a:rPr lang="en-GB" sz="1400" dirty="0"/>
              <a:t>”: Prompt engineering trick to generate list of knowledge candidates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58700A-5257-274C-1B9B-90C0FA5461FA}"/>
              </a:ext>
            </a:extLst>
          </p:cNvPr>
          <p:cNvSpPr txBox="1"/>
          <p:nvPr/>
        </p:nvSpPr>
        <p:spPr>
          <a:xfrm>
            <a:off x="2032836" y="390691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141531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DAB78-F402-7194-DCAA-DC3C4386D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278A-9541-D5ED-AE6F-21F878AA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Refinement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D650-030F-617B-4058-E255D9A85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Purpose: Eliminate noise from LLM-generated knowledge.</a:t>
            </a:r>
          </a:p>
          <a:p>
            <a:r>
              <a:rPr lang="en-GB" dirty="0"/>
              <a:t>Two major steps: Automatic filtering + Human review.</a:t>
            </a:r>
          </a:p>
          <a:p>
            <a:endParaRPr lang="en-CY" dirty="0"/>
          </a:p>
          <a:p>
            <a:r>
              <a:rPr lang="en-CY" dirty="0"/>
              <a:t>Coarse-Grained Filtering</a:t>
            </a:r>
          </a:p>
          <a:p>
            <a:pPr lvl="1"/>
            <a:r>
              <a:rPr lang="en-CY" dirty="0"/>
              <a:t>Rule-based filtering</a:t>
            </a:r>
          </a:p>
          <a:p>
            <a:pPr lvl="1"/>
            <a:r>
              <a:rPr lang="en-CY" dirty="0"/>
              <a:t>Similarity filtering</a:t>
            </a:r>
          </a:p>
          <a:p>
            <a:r>
              <a:rPr lang="en-CY" dirty="0"/>
              <a:t>Human-in-the-loop Annotation</a:t>
            </a:r>
          </a:p>
          <a:p>
            <a:pPr lvl="1"/>
            <a:r>
              <a:rPr lang="en-CY" dirty="0"/>
              <a:t>Re-weighting Strategy</a:t>
            </a:r>
          </a:p>
          <a:p>
            <a:pPr lvl="1"/>
            <a:r>
              <a:rPr lang="en-CY" dirty="0"/>
              <a:t>Annotation Criteria</a:t>
            </a:r>
          </a:p>
          <a:p>
            <a:pPr lvl="1"/>
            <a:r>
              <a:rPr lang="en-CY" dirty="0"/>
              <a:t>Quality Assurance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84829B-EDC7-C098-AA84-9BCF8E17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3DB3B-BAC8-39AB-62AB-34BA9CCB2BE5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74112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70F58-7201-093E-4F75-EA873C70A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22F0-2A31-DF58-4337-9801F69E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Refinement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AF756-001F-0906-4C60-CF8C9801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Rule-based: NLTK + GPT-2 perplexity.</a:t>
            </a:r>
          </a:p>
          <a:p>
            <a:r>
              <a:rPr lang="en-GB" dirty="0"/>
              <a:t>Filters repeats, incomplete sentences.</a:t>
            </a:r>
          </a:p>
          <a:p>
            <a:r>
              <a:rPr lang="en-GB" dirty="0"/>
              <a:t>Similarity-based: Filters semantic redundancy via embeddings.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63C5C6-AFD7-A279-57A6-BE728359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DE11D-FCE2-0690-F55B-F91ED79E5248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Coarse-Grained Filtering</a:t>
            </a:r>
            <a:endParaRPr lang="en-C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8AE77-BD40-201B-2A35-9EDFCD54C850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310888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ACAAD-58F7-2B61-2CC1-49DDF4EB7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425A-98C0-547F-099F-74AC96D4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Refinement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60943-0AE0-0A1D-16FD-38A65AE8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15,000 examples labelled across user behaviours.</a:t>
            </a:r>
          </a:p>
          <a:p>
            <a:r>
              <a:rPr lang="en-GB" dirty="0"/>
              <a:t>Re-weighted based on popularity &amp; frequency.</a:t>
            </a:r>
          </a:p>
          <a:p>
            <a:r>
              <a:rPr lang="en-GB" dirty="0"/>
              <a:t>5 annotation criteria: Complete, Relevant, Informative, Plausible, Typical.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E9F9C3-8051-B8FF-DC06-2955B9B5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496DF-676B-E643-82E1-20BD32E572EF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Human-in-the-Loop Annotation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73C44-4309-2649-BD0D-6B1B9BCD2D54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232363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37506-4790-798F-FE69-3CBC55F3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BCEC-2E8F-FDB0-10AC-0D276ED7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>
            <a:normAutofit fontScale="90000"/>
          </a:bodyPr>
          <a:lstStyle/>
          <a:p>
            <a:r>
              <a:rPr lang="en-GB" dirty="0"/>
              <a:t>Annotation Principles</a:t>
            </a:r>
            <a:br>
              <a:rPr lang="en-GB" dirty="0"/>
            </a:b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EFF9-1D9D-FA70-C391-35CF0A74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87" y="1957404"/>
            <a:ext cx="5533293" cy="3777622"/>
          </a:xfrm>
        </p:spPr>
        <p:txBody>
          <a:bodyPr/>
          <a:lstStyle/>
          <a:p>
            <a:r>
              <a:rPr lang="en-GB" dirty="0"/>
              <a:t>Completeness: Full, meaningful sentence.</a:t>
            </a:r>
          </a:p>
          <a:p>
            <a:r>
              <a:rPr lang="en-GB" dirty="0"/>
              <a:t>Relevance: Closely tied to the product or query.</a:t>
            </a:r>
          </a:p>
          <a:p>
            <a:r>
              <a:rPr lang="en-GB" dirty="0"/>
              <a:t>Informativeness: Explains the user’s need or intent.</a:t>
            </a:r>
          </a:p>
          <a:p>
            <a:r>
              <a:rPr lang="en-GB" dirty="0"/>
              <a:t>Plausibility: Realistic behaviour in context.</a:t>
            </a:r>
          </a:p>
          <a:p>
            <a:r>
              <a:rPr lang="en-GB" dirty="0"/>
              <a:t>Typicality: Reflects common user actions.</a:t>
            </a:r>
          </a:p>
          <a:p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4449E8-0CC8-893F-43B8-639F0226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A403A-C96B-3E13-99E3-EC3D0671EF82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COSMO Defines Good Knowledge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289999-A2D8-1449-D9BC-BE1502457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36" y="1535229"/>
            <a:ext cx="4948650" cy="45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C537-0BC2-4145-211D-C9D5F0CA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A054-815D-2024-31E7-BFDD6236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Knowledge Refinement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9E7C8-E155-90B2-CB3A-8EFA2CE6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90% audit accuracy. </a:t>
            </a:r>
          </a:p>
          <a:p>
            <a:r>
              <a:rPr lang="en-GB" dirty="0"/>
              <a:t>Models like </a:t>
            </a:r>
            <a:r>
              <a:rPr lang="en-GB" dirty="0" err="1"/>
              <a:t>DeBERTa</a:t>
            </a:r>
            <a:r>
              <a:rPr lang="en-GB" dirty="0"/>
              <a:t> score remaining data.</a:t>
            </a:r>
          </a:p>
          <a:p>
            <a:r>
              <a:rPr lang="en-GB" dirty="0"/>
              <a:t>Only knowledge with plausibility &gt; 0.5 kept.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DF9E17-ACD9-9475-E33C-734C7AEB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136B9-1B2A-C640-1FC0-02DE1BB74DED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Quality Assurance &amp; Final Filtering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A8055-A1BF-9171-B024-E0D890D7C3DA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156737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4938E-09C5-639C-F67C-75D624119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FD8-C8B6-BC88-1397-E603E510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>
            <a:normAutofit fontScale="90000"/>
          </a:bodyPr>
          <a:lstStyle/>
          <a:p>
            <a:r>
              <a:rPr lang="en-GB" dirty="0"/>
              <a:t>Instruction-tuned COSMO Language Model 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C929-4136-ACDD-0526-E0C8B88C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1535231"/>
            <a:ext cx="8915400" cy="2971116"/>
          </a:xfrm>
        </p:spPr>
        <p:txBody>
          <a:bodyPr>
            <a:normAutofit/>
          </a:bodyPr>
          <a:lstStyle/>
          <a:p>
            <a:r>
              <a:rPr lang="en-GB" dirty="0"/>
              <a:t>30,000 human-labelled samples turned into instruction data.</a:t>
            </a:r>
          </a:p>
          <a:p>
            <a:r>
              <a:rPr lang="en-GB" dirty="0"/>
              <a:t>Model trained on:</a:t>
            </a:r>
          </a:p>
          <a:p>
            <a:pPr lvl="1"/>
            <a:r>
              <a:rPr lang="en-GB" dirty="0"/>
              <a:t>18 product domains</a:t>
            </a:r>
          </a:p>
          <a:p>
            <a:pPr lvl="1"/>
            <a:r>
              <a:rPr lang="en-GB" dirty="0"/>
              <a:t>15 relation types</a:t>
            </a:r>
          </a:p>
          <a:p>
            <a:pPr lvl="1"/>
            <a:r>
              <a:rPr lang="en-GB" dirty="0"/>
              <a:t>5 tasks (including generation, plausibility, typicality, co-buy &amp; search relevance)</a:t>
            </a:r>
          </a:p>
          <a:p>
            <a:r>
              <a:rPr lang="en-GB" dirty="0"/>
              <a:t>Uses varied prompts (“user searched:”, “search query:”) for robustness.</a:t>
            </a:r>
          </a:p>
          <a:p>
            <a:r>
              <a:rPr lang="en-GB" dirty="0"/>
              <a:t>Fine-tunes </a:t>
            </a:r>
            <a:r>
              <a:rPr lang="en-GB" dirty="0" err="1"/>
              <a:t>LLaMA</a:t>
            </a:r>
            <a:r>
              <a:rPr lang="en-GB" dirty="0"/>
              <a:t> 7B/13B models on this instruction data.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E426F2-4FD5-C406-C813-00CEAE9D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5116E-74EC-9A54-28D3-82C59CB6FA3D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0B2D1-F268-EBA3-1A74-169867E4E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625" y="4506346"/>
            <a:ext cx="6055249" cy="22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4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0523C-92A9-6672-C612-DD048BDD5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E9E42-5219-ABAA-3095-A47FCB6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Online Deployment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E55DC-E704-C392-6390-8E1A4A498D79}"/>
              </a:ext>
            </a:extLst>
          </p:cNvPr>
          <p:cNvSpPr txBox="1"/>
          <p:nvPr/>
        </p:nvSpPr>
        <p:spPr>
          <a:xfrm>
            <a:off x="649225" y="2453641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SageMaker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scalable deployment and daily updates.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 Store and Async Cache Store are core infrastructure pieces.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Supports systems like search relevance, recommendation, navigation.</a:t>
            </a:r>
          </a:p>
        </p:txBody>
      </p:sp>
      <p:pic>
        <p:nvPicPr>
          <p:cNvPr id="8" name="Content Placeholder 7" descr="A diagram of a software application&#10;&#10;AI-generated content may be incorrect.">
            <a:extLst>
              <a:ext uri="{FF2B5EF4-FFF2-40B4-BE49-F238E27FC236}">
                <a16:creationId xmlns:a16="http://schemas.microsoft.com/office/drawing/2014/main" id="{F2304FB5-8E6F-C1BB-1AE4-0520F483E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1791" y="640080"/>
            <a:ext cx="6649081" cy="5252773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yellow tree with black background&#10;&#10;AI-generated content may be incorrect.">
            <a:extLst>
              <a:ext uri="{FF2B5EF4-FFF2-40B4-BE49-F238E27FC236}">
                <a16:creationId xmlns:a16="http://schemas.microsoft.com/office/drawing/2014/main" id="{D35D6D11-10F5-80B3-EE0D-21CE4C2C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B9FDE-368A-BB6B-5F87-361EF3B2A71A}"/>
              </a:ext>
            </a:extLst>
          </p:cNvPr>
          <p:cNvSpPr txBox="1"/>
          <p:nvPr/>
        </p:nvSpPr>
        <p:spPr>
          <a:xfrm>
            <a:off x="649224" y="180608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317565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E972A-93FA-D0C5-7A29-5B06DC25C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B220-4A0D-5DE2-716A-C79134EC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Online Deployment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96BC-A3A2-2708-ED28-313316E59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Feature Store: Converts model outputs to structured data (e.g., key-value pairs, intents).</a:t>
            </a:r>
          </a:p>
          <a:p>
            <a:r>
              <a:rPr lang="en-GB" dirty="0"/>
              <a:t>Async Cache Store: Handles frequent queries using layered caching.</a:t>
            </a:r>
          </a:p>
          <a:p>
            <a:r>
              <a:rPr lang="en-GB" dirty="0"/>
              <a:t>Designed to meet strict latency and cost constraints.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D3FEFF-040F-22D7-A1A6-A2C5E445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75164-9A03-40E9-831E-CB74781ABC74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Component Breakdown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95562-6467-3F4B-4121-C05A192AF8FC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4019947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2212D-7CF1-68EA-F2E9-8647D6BA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8750-8CB7-D035-2DD2-DBF6E234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Online Deployment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5BF3-0B91-9A31-8CD2-4A978821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Model ingests behaviour logs → </a:t>
            </a:r>
            <a:r>
              <a:rPr lang="en-GB" dirty="0" err="1"/>
              <a:t>SageMaker</a:t>
            </a:r>
            <a:r>
              <a:rPr lang="en-GB" dirty="0"/>
              <a:t> updates model.</a:t>
            </a:r>
          </a:p>
          <a:p>
            <a:r>
              <a:rPr lang="en-GB" dirty="0"/>
              <a:t>Frequent queries answered via cache; others are batch processed.</a:t>
            </a:r>
          </a:p>
          <a:p>
            <a:r>
              <a:rPr lang="en-GB" dirty="0"/>
              <a:t>Outputs stored and reused via Feature Store.</a:t>
            </a:r>
          </a:p>
          <a:p>
            <a:r>
              <a:rPr lang="en-GB" dirty="0"/>
              <a:t>Results feed into Amazon apps (e.g., recommendations).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600AE4-0E8E-361A-9285-CFE97873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05005-965E-310F-35C6-DD79CE99ABCD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Operational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ADE8E-857E-D4A5-D010-DEA10B803791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145401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01EE5-2CCE-D80E-4E45-A31E69930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33E1-A1A3-A34B-453F-AD70AA12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56" y="1299589"/>
            <a:ext cx="4252270" cy="3437088"/>
          </a:xfrm>
        </p:spPr>
        <p:txBody>
          <a:bodyPr>
            <a:normAutofit/>
          </a:bodyPr>
          <a:lstStyle/>
          <a:p>
            <a:r>
              <a:rPr lang="en-CY" sz="2400" dirty="0"/>
              <a:t>Example: </a:t>
            </a:r>
            <a:br>
              <a:rPr lang="en-CY" sz="2400" dirty="0"/>
            </a:br>
            <a:br>
              <a:rPr lang="en-CY" sz="2400" dirty="0"/>
            </a:br>
            <a:r>
              <a:rPr lang="en-CY" sz="2400" dirty="0"/>
              <a:t>Mining implicit commonsense knowledge from e-commerce user behavior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865587-547B-8276-3DB2-C033EC368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46" t="1" r="2744" b="15508"/>
          <a:stretch/>
        </p:blipFill>
        <p:spPr>
          <a:xfrm>
            <a:off x="4817102" y="608618"/>
            <a:ext cx="7165519" cy="559571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AFB0864-5447-0A83-9849-D0B74115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70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A4197-093E-9890-FA4B-BECCA5923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CEAB-F6C8-DD8D-9DE0-9176099E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Online Deployment</a:t>
            </a:r>
            <a:endParaRPr lang="en-CY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E2AECAC-BF68-F407-C928-F05B3B2B1A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71517" y="2155303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A yellow tree with black background&#10;&#10;AI-generated content may be incorrect.">
            <a:extLst>
              <a:ext uri="{FF2B5EF4-FFF2-40B4-BE49-F238E27FC236}">
                <a16:creationId xmlns:a16="http://schemas.microsoft.com/office/drawing/2014/main" id="{89750C08-0B15-EBF9-16FC-390ADC93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E6A51-B06F-4F59-1A16-35E49297ACAC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Impact and Limitations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5C3DF-3562-352A-A15A-0CC075EB4287}"/>
              </a:ext>
            </a:extLst>
          </p:cNvPr>
          <p:cNvSpPr txBox="1"/>
          <p:nvPr/>
        </p:nvSpPr>
        <p:spPr>
          <a:xfrm>
            <a:off x="2471517" y="368112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Proposed Framework</a:t>
            </a:r>
          </a:p>
        </p:txBody>
      </p:sp>
    </p:spTree>
    <p:extLst>
      <p:ext uri="{BB962C8B-B14F-4D97-AF65-F5344CB8AC3E}">
        <p14:creationId xmlns:p14="http://schemas.microsoft.com/office/powerpoint/2010/main" val="2124890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79ED0-D128-1BC9-D2EF-9CE150A92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24E6-63CC-E290-4C93-6A70CCAE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>
            <a:normAutofit/>
          </a:bodyPr>
          <a:lstStyle/>
          <a:p>
            <a:r>
              <a:rPr lang="en-GB" dirty="0"/>
              <a:t>EVALUATIONS AND APPLICATIONS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E5FC-F6C1-2C42-8591-33BF7A856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r>
              <a:rPr lang="en-GB" dirty="0"/>
              <a:t>COSMO is tested on 3 key downstream tasks:</a:t>
            </a:r>
          </a:p>
          <a:p>
            <a:pPr lvl="1"/>
            <a:r>
              <a:rPr lang="en-GB" dirty="0"/>
              <a:t>Search Relevance</a:t>
            </a:r>
          </a:p>
          <a:p>
            <a:pPr lvl="1"/>
            <a:r>
              <a:rPr lang="en-GB" dirty="0"/>
              <a:t>Session-based Recommendation</a:t>
            </a:r>
          </a:p>
          <a:p>
            <a:pPr lvl="1"/>
            <a:r>
              <a:rPr lang="en-GB" dirty="0"/>
              <a:t>Search Navigation</a:t>
            </a:r>
          </a:p>
          <a:p>
            <a:r>
              <a:rPr lang="en-GB" dirty="0"/>
              <a:t>Evaluation is both offline and online.</a:t>
            </a:r>
          </a:p>
          <a:p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AC57D4-1816-023D-DA1B-89F33E3F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22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89DC3-EAAA-61DF-99AD-DBB827CF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C5D0-5D7E-07E5-27BC-5BC1E725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Search Relevance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16C4-A358-D6F2-9F43-EA401F94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Challenge: queries like “winter clothes” require background knowledge.</a:t>
            </a:r>
          </a:p>
          <a:p>
            <a:r>
              <a:rPr lang="en-GB" dirty="0"/>
              <a:t>COSMO generates intent knowledge to explain search-buy behaviour.</a:t>
            </a:r>
          </a:p>
          <a:p>
            <a:r>
              <a:rPr lang="en-GB" dirty="0"/>
              <a:t>Improves connection between query and product data.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F6911C-4732-279A-8BA0-EF727651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25255A-9A09-4914-C973-85C739F3555B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184456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5461-70B8-CB14-3BA5-1301FA3D2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4680-98F2-8E7A-8171-DAF4F3D8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Search Relevance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115D0-F343-3D8E-2CA0-2BD9146B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Dataset: KDD Cup 2022 + Amazon internal datasets from 4 locales (US, CA, UK, IN).</a:t>
            </a:r>
          </a:p>
          <a:p>
            <a:r>
              <a:rPr lang="en-GB" dirty="0"/>
              <a:t>4-class task: Exact, Substitute, Complement, Irrelevant.</a:t>
            </a:r>
          </a:p>
          <a:p>
            <a:r>
              <a:rPr lang="en-GB" dirty="0"/>
              <a:t>Metrics: Macro F1 and Micro F1.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AA2718-F712-923C-5963-CDB007C5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85AF5-7A31-66B2-D873-2A91EFA6D38A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Experiment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C48E4-E254-3027-8A72-A61C6825C4AA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  <p:pic>
        <p:nvPicPr>
          <p:cNvPr id="8" name="Picture 7" descr="A table with numbers and a number of data&#10;&#10;AI-generated content may be incorrect.">
            <a:extLst>
              <a:ext uri="{FF2B5EF4-FFF2-40B4-BE49-F238E27FC236}">
                <a16:creationId xmlns:a16="http://schemas.microsoft.com/office/drawing/2014/main" id="{7A3C1B1D-BF33-7262-C4D2-324DEC123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425" y="3646737"/>
            <a:ext cx="57912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31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B6ABA-D05B-B242-21FD-8B418E040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6FFB-7447-0597-7580-E93B8F50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Search Relevance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4FB3C-59AF-0F7C-2B53-2AA5D0B5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Bi-encoder: Processes query and product separately.</a:t>
            </a:r>
          </a:p>
          <a:p>
            <a:r>
              <a:rPr lang="en-GB" dirty="0"/>
              <a:t>Cross-encoder: Processes them jointly for better context.</a:t>
            </a:r>
          </a:p>
          <a:p>
            <a:r>
              <a:rPr lang="en-GB" dirty="0"/>
              <a:t>Cross-encoder perform better </a:t>
            </a:r>
            <a:r>
              <a:rPr lang="en-GB" dirty="0">
                <a:sym typeface="Wingdings" pitchFamily="2" charset="2"/>
              </a:rPr>
              <a:t>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COSMO’s knowledge is added to Cross-encoder input.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81AB6B-612D-BE55-6A61-79686A31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4D6B4-F0DE-094A-D2F7-A31BA06E557A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Baselines: Bi-encoder vs. Cross-encoder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65A8D-80B0-C43A-3BC2-A6391CC32C6B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5842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ECF72-B2E2-8877-15B7-B60B516E6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1675-F885-9616-9507-2DE6C939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Search Relevance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5D7F7-7C91-3EB1-BF6B-A39BD2DF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COSMO improves Macro F1 by 60% and Micro F1 by 30% (fixed encoder).</a:t>
            </a:r>
          </a:p>
          <a:p>
            <a:r>
              <a:rPr lang="en-GB" dirty="0"/>
              <a:t>Even with training, performance increases ~25%.</a:t>
            </a:r>
          </a:p>
          <a:p>
            <a:r>
              <a:rPr lang="en-GB" dirty="0"/>
              <a:t>Beats top-1 model from KDD leaderboard.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B618DD-B82E-EDAF-24DE-572459D1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B11CA7-C8AA-AE97-D2CE-90444CE89549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Public Dataset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C9565-FB93-5AA5-5024-9963455EF1A3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  <p:pic>
        <p:nvPicPr>
          <p:cNvPr id="8" name="Picture 7" descr="A table with numbers and a number of objects&#10;&#10;AI-generated content may be incorrect.">
            <a:extLst>
              <a:ext uri="{FF2B5EF4-FFF2-40B4-BE49-F238E27FC236}">
                <a16:creationId xmlns:a16="http://schemas.microsoft.com/office/drawing/2014/main" id="{881A3D0F-52CF-8658-8E81-607C74997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375" y="3429000"/>
            <a:ext cx="58293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0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70434-30B1-2F8A-6E1A-7D4457288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06C7-AC08-819F-4B52-FA04D6A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US" dirty="0"/>
              <a:t>Search Relevance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B8FE3-4EEF-CB8A-C8E0-65ED3F4EF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4287502" cy="3777622"/>
          </a:xfrm>
        </p:spPr>
        <p:txBody>
          <a:bodyPr>
            <a:normAutofit/>
          </a:bodyPr>
          <a:lstStyle/>
          <a:p>
            <a:r>
              <a:rPr lang="en-GB" dirty="0"/>
              <a:t>COSMO improves performance across all regions.</a:t>
            </a:r>
          </a:p>
          <a:p>
            <a:r>
              <a:rPr lang="en-GB" dirty="0"/>
              <a:t>Works well even with few annotations.</a:t>
            </a:r>
          </a:p>
          <a:p>
            <a:r>
              <a:rPr lang="en-GB" dirty="0"/>
              <a:t>Cross-encoder w/ intent consistently best.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99ED36-8E18-F5E3-468B-F8D2C65F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A1803D-F544-A6A5-3AB1-B9A8FF727172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Private Dataset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928C8-4F9B-1B90-458B-9DDEA6C4641C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  <p:pic>
        <p:nvPicPr>
          <p:cNvPr id="8" name="Picture 7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49684A4B-6EE2-DF0A-AD80-04DCFBB45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974" y="1149502"/>
            <a:ext cx="4068844" cy="56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897DB-19B7-B0A6-DF49-3AC6569C6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7839-7EF0-97F1-470F-D3168511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Session-based Recommendation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7570-CE9B-F30C-367C-02B7E19B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Session-based recommendation models user behaviour over time.</a:t>
            </a:r>
          </a:p>
          <a:p>
            <a:r>
              <a:rPr lang="en-GB" dirty="0"/>
              <a:t>COSMO enhances predictions using generated intent knowledge from query-product pairs.</a:t>
            </a:r>
          </a:p>
          <a:p>
            <a:r>
              <a:rPr lang="en-GB" dirty="0"/>
              <a:t>Applies to domains like clothing and electronics.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EE22F2-3608-C1FF-8803-603AE4CC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3CFEE-1E0D-2D14-E1C6-81C5DA4DCCC0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62260-6C9B-E2A2-DE69-9E25A00E202B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Understanding User Intent with Session Data</a:t>
            </a:r>
          </a:p>
        </p:txBody>
      </p:sp>
      <p:pic>
        <p:nvPicPr>
          <p:cNvPr id="8" name="Picture 7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4592F663-8C5E-9F1F-7B64-D45B6411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360" y="3698697"/>
            <a:ext cx="4829001" cy="27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4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0651-1B30-0AD7-EC59-AC1941F76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DA13-8702-39D8-5BC3-E0A76CDD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Session-based Recommendation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1D8F-397D-72B5-3041-F622DF5F8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COSMO gives more accurate suggestions than standard methods.</a:t>
            </a:r>
          </a:p>
          <a:p>
            <a:r>
              <a:rPr lang="en-GB" dirty="0"/>
              <a:t>Biggest improvements happen when users’ behaviour is more complex.</a:t>
            </a:r>
          </a:p>
          <a:p>
            <a:r>
              <a:rPr lang="en-GB" dirty="0"/>
              <a:t>Helps predict what users </a:t>
            </a:r>
            <a:r>
              <a:rPr lang="en-GB" i="1" dirty="0"/>
              <a:t>really</a:t>
            </a:r>
            <a:r>
              <a:rPr lang="en-GB" dirty="0"/>
              <a:t> want, not just what they click.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5535FD-CB86-B87B-2655-4CAC69986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13752A-764B-17AF-196A-FFB801F6BCD3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Dataset &amp; Setup for Session-Based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F42C8-6BE9-36BE-FBAF-52F66CBB1279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  <p:pic>
        <p:nvPicPr>
          <p:cNvPr id="10" name="Picture 9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F7F84C72-81A2-570F-1DE8-DB55A6F34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360" y="3429000"/>
            <a:ext cx="4610225" cy="30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14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BA568-B015-2137-B849-386DA429B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4FBD-3B43-2081-A205-A86A5573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Search Navigation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AD70-EE61-E427-6DEB-63045C0B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04" y="2044141"/>
            <a:ext cx="4931595" cy="3777622"/>
          </a:xfrm>
        </p:spPr>
        <p:txBody>
          <a:bodyPr>
            <a:normAutofit/>
          </a:bodyPr>
          <a:lstStyle/>
          <a:p>
            <a:r>
              <a:rPr lang="en-GB" dirty="0"/>
              <a:t>COSMO enhances search navigation by focusing on user intent rather than static product categories.</a:t>
            </a:r>
          </a:p>
          <a:p>
            <a:r>
              <a:rPr lang="en-GB" dirty="0"/>
              <a:t>Dynamically builds hierarchies from general queries to specific needs.</a:t>
            </a:r>
          </a:p>
          <a:p>
            <a:r>
              <a:rPr lang="en-GB" dirty="0"/>
              <a:t>Helps users discover relevant products more naturally.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E023F4-43EB-601A-E626-A8E5CCB5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AB372D-A8E9-2151-8B32-1F0995853A6A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Product-Centric to Intent-Centric Navigation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7F53E-B34C-382E-22B5-DA9AB9B564EB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19E2EC-8806-01EB-2E2F-F449E544A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639" y="1871309"/>
            <a:ext cx="6407041" cy="395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8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90E1C-B13E-B141-3651-83138DDE4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3779-212E-DCB5-9D6F-96EC386B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>
            <a:normAutofit fontScale="90000"/>
          </a:bodyPr>
          <a:lstStyle/>
          <a:p>
            <a:r>
              <a:rPr lang="en-GB" dirty="0"/>
              <a:t>COSMO: Knowledge-Driven E-commerce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76A36-AD16-3EA3-B028-0B7C9C73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r>
              <a:rPr lang="en-CY" dirty="0"/>
              <a:t>COSMO: System designed to mine and represent user-centric commonsense  knowledge.</a:t>
            </a:r>
          </a:p>
          <a:p>
            <a:r>
              <a:rPr lang="en-GB" dirty="0"/>
              <a:t>Constructs knowledge graphs to explicitly model user intentions and their relationships to products and behaviours.</a:t>
            </a:r>
          </a:p>
          <a:p>
            <a:r>
              <a:rPr lang="en-GB" dirty="0"/>
              <a:t>Key components include:</a:t>
            </a:r>
          </a:p>
          <a:p>
            <a:pPr lvl="1"/>
            <a:r>
              <a:rPr lang="en-GB" dirty="0"/>
              <a:t>Distilling seed knowledge from LLMs</a:t>
            </a:r>
          </a:p>
          <a:p>
            <a:pPr lvl="1"/>
            <a:r>
              <a:rPr lang="en-GB" dirty="0"/>
              <a:t>Refinement via human-in-the-loop feedback</a:t>
            </a:r>
          </a:p>
          <a:p>
            <a:pPr lvl="1"/>
            <a:r>
              <a:rPr lang="en-GB" dirty="0"/>
              <a:t>Instruction tuning for efficient knowledge generation</a:t>
            </a:r>
          </a:p>
          <a:p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8774B6-B25C-BF89-B36B-C292D8E4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4767BC-053C-9FEF-F871-FA6950177B8F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Leveraging LLMs for User-Centric Commonsense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535768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079B-C668-D5DB-0360-57D5A5950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D265-80C3-D768-E992-B4E00187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Search Navigation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744-B8DD-C756-623E-26F135D7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Step 1: Understand broad queries (e.g., ‘camping’) using behavioural insights.</a:t>
            </a:r>
          </a:p>
          <a:p>
            <a:r>
              <a:rPr lang="en-GB" dirty="0"/>
              <a:t>Step 2: Identify product types and subtypes to narrow down.</a:t>
            </a:r>
          </a:p>
          <a:p>
            <a:r>
              <a:rPr lang="en-GB" dirty="0"/>
              <a:t>Step 3: Refine results by user-specific attributes like context or preference.</a:t>
            </a:r>
          </a:p>
          <a:p>
            <a:r>
              <a:rPr lang="en-GB" dirty="0"/>
              <a:t>Enables multi-step, guided exploration of product space.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555A35-2195-8D65-AD95-BE9705C6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63D9B-16D1-8C3F-3AE2-6CFE2E7DD54B}"/>
              </a:ext>
            </a:extLst>
          </p:cNvPr>
          <p:cNvSpPr txBox="1"/>
          <p:nvPr/>
        </p:nvSpPr>
        <p:spPr>
          <a:xfrm>
            <a:off x="2471517" y="1283071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Multi-Turn Navigation – Interpreting and Refining User Intent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CD64E-A307-C702-51F2-64D8070F377E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90567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D239-D47B-AA97-280B-8C79E7E3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8844-6C10-8773-F559-D2AFE7BE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Search Navigation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691E-1009-4FAC-0ABC-CDB17B58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990" y="2044141"/>
            <a:ext cx="5758083" cy="3777622"/>
          </a:xfrm>
        </p:spPr>
        <p:txBody>
          <a:bodyPr>
            <a:normAutofit/>
          </a:bodyPr>
          <a:lstStyle/>
          <a:p>
            <a:r>
              <a:rPr lang="en-GB" dirty="0"/>
              <a:t>A/B tests on 10% of Amazon US traffic.</a:t>
            </a:r>
          </a:p>
          <a:p>
            <a:r>
              <a:rPr lang="en-GB" dirty="0"/>
              <a:t>+0.7% increase in product sales and +8% in engagement rate.</a:t>
            </a:r>
          </a:p>
          <a:p>
            <a:r>
              <a:rPr lang="en-GB" dirty="0"/>
              <a:t>Achieved with a minor change on the search page.</a:t>
            </a:r>
          </a:p>
          <a:p>
            <a:r>
              <a:rPr lang="en-GB" dirty="0"/>
              <a:t>Highlights potential for major future revenue and UX gains.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835511-0F1F-E9E4-724F-9E57D49B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F40D-F5E7-84E2-28DB-CD5666F0E5B1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COSMO Boosts Search Navigation and Sales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0012E-490F-2D36-84E4-9AFF15988EB7}"/>
              </a:ext>
            </a:extLst>
          </p:cNvPr>
          <p:cNvSpPr txBox="1"/>
          <p:nvPr/>
        </p:nvSpPr>
        <p:spPr>
          <a:xfrm>
            <a:off x="2471517" y="368112"/>
            <a:ext cx="311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EVALUATIONS AND APPLICATIONS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371219-22D0-43D9-4BC1-361732431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086" y="1799410"/>
            <a:ext cx="4839799" cy="40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7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E4EAD-9019-1F4A-B0F9-9E3D1BF66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0863-1823-CCD1-FFC3-F60C77F1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>
            <a:normAutofit/>
          </a:bodyPr>
          <a:lstStyle/>
          <a:p>
            <a:r>
              <a:rPr lang="en-GB" dirty="0"/>
              <a:t>Conclusion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FBCBA-E117-7D93-13F9-85234A6D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COSMO fine-tunes language models on user behaviour data to generate commonsense e-commerce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Uses scalable instruction-based training aligned with human intent.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Shows strong results in tasks like search relevance and recommendations.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Compared to raw LLM outputs, COSMO is smaller, faster, and more effective.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BF2A1B8-459F-CD1B-7E93-048D6882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BE998-D1C4-4735-5C40-3E1B96FD17C7}"/>
              </a:ext>
            </a:extLst>
          </p:cNvPr>
          <p:cNvSpPr txBox="1"/>
          <p:nvPr/>
        </p:nvSpPr>
        <p:spPr>
          <a:xfrm>
            <a:off x="2471517" y="1283071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Key Takeaways from COSMO</a:t>
            </a:r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309386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0B5F7-EDFD-56A4-51AD-1BE2EB7A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1864865"/>
            <a:ext cx="8131550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14DE2-1172-7B6B-91A5-9C6B06B1D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062" y="4127644"/>
            <a:ext cx="8131550" cy="1126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Any Questions?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2136-849B-BFE4-C39C-FCB5626A5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B72E-F058-B9F2-540B-82BCD708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Related work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293B-7D75-57E1-533E-E25A4DFFB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>
            <a:normAutofit/>
          </a:bodyPr>
          <a:lstStyle/>
          <a:p>
            <a:r>
              <a:rPr lang="en-GB" dirty="0"/>
              <a:t>Existing KGs focus on factual product knowledge (isA, </a:t>
            </a:r>
            <a:r>
              <a:rPr lang="en-GB" dirty="0" err="1"/>
              <a:t>authorOf</a:t>
            </a:r>
            <a:r>
              <a:rPr lang="en-GB" dirty="0"/>
              <a:t>).</a:t>
            </a:r>
          </a:p>
          <a:p>
            <a:r>
              <a:rPr lang="en-GB" dirty="0"/>
              <a:t>Lack user intention and commonsense knowledge ("apple product fans", "attend weddings").</a:t>
            </a:r>
          </a:p>
          <a:p>
            <a:r>
              <a:rPr lang="en-GB" dirty="0"/>
              <a:t>COSMO goes beyond factual knowledge to model user intentions.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7BCDC2-DBAA-3AD9-B0A3-886B8A91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BDB6A-F5B2-3C44-C1AE-897C85D7E6BD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E-commerce Knowledge Graphs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8459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A22FD-32F1-6996-83D7-7417E5A6A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ED44-82D3-C6AD-8750-B28C7EFE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Related work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37C25-9646-7C5A-1E39-9CCE056F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r>
              <a:rPr lang="en-GB" dirty="0"/>
              <a:t>Vanilla LMs lack alignment with human preferences (unfaithful, biased outputs).</a:t>
            </a:r>
          </a:p>
          <a:p>
            <a:r>
              <a:rPr lang="en-GB" dirty="0"/>
              <a:t>Instruction tuning improves LM behaviour (helpfulness, truthfulness).</a:t>
            </a:r>
          </a:p>
          <a:p>
            <a:r>
              <a:rPr lang="en-GB" dirty="0"/>
              <a:t>COSMO uses instruction tuning to generate better e-commerce commonsense knowledge.</a:t>
            </a:r>
          </a:p>
          <a:p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8FF6B5-B7D4-DF9B-5EC4-C62986D1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39441-1C48-6747-BB3F-36D60875DD37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Instruction-Followed LMs</a:t>
            </a:r>
          </a:p>
        </p:txBody>
      </p:sp>
    </p:spTree>
    <p:extLst>
      <p:ext uri="{BB962C8B-B14F-4D97-AF65-F5344CB8AC3E}">
        <p14:creationId xmlns:p14="http://schemas.microsoft.com/office/powerpoint/2010/main" val="103607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10DD-50DB-005B-1429-364A0BED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7AA1-22BF-A186-0DB4-B3A8B92F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Related work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14DCC-0A31-31B0-14D2-28C59080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r>
              <a:rPr lang="en-GB" dirty="0" err="1"/>
              <a:t>FolkScope</a:t>
            </a:r>
            <a:r>
              <a:rPr lang="en-GB" dirty="0"/>
              <a:t> distils intention knowledge but has limited scope.</a:t>
            </a:r>
          </a:p>
          <a:p>
            <a:r>
              <a:rPr lang="en-GB" dirty="0"/>
              <a:t>COSMO extends </a:t>
            </a:r>
            <a:r>
              <a:rPr lang="en-GB" dirty="0" err="1"/>
              <a:t>FolkScope</a:t>
            </a:r>
            <a:r>
              <a:rPr lang="en-GB" dirty="0"/>
              <a:t> to more domains and user behaviour types.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53FDC0-F1F7-55E3-629E-212E9E32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EF5F5-365E-7B37-0876-40756664D6B2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FolkScope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89397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F7D99-36A4-E8A9-1AAF-E05CC5C8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BCA9-7193-B558-9323-6158EDA8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Related work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858A-7377-B98F-1815-DCB301F0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517" y="2155303"/>
            <a:ext cx="8915400" cy="3777622"/>
          </a:xfrm>
        </p:spPr>
        <p:txBody>
          <a:bodyPr/>
          <a:lstStyle/>
          <a:p>
            <a:r>
              <a:rPr lang="en-GB" dirty="0"/>
              <a:t>"We are the first to propose an effective KG construction pipeline from LLMs and massive user intentional behaviours."</a:t>
            </a:r>
          </a:p>
          <a:p>
            <a:endParaRPr lang="en-CY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5BB367-7B68-91BA-9B32-70B72560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84A15-AAA6-ECCB-A1DD-4A4A9ED8E51D}"/>
              </a:ext>
            </a:extLst>
          </p:cNvPr>
          <p:cNvSpPr txBox="1"/>
          <p:nvPr/>
        </p:nvSpPr>
        <p:spPr>
          <a:xfrm>
            <a:off x="2471517" y="128307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they differ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95600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35639-B30A-38D0-4262-BF8A63BC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4AC4-2493-CEB7-A859-3BF85022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17" y="633163"/>
            <a:ext cx="8911687" cy="761070"/>
          </a:xfrm>
        </p:spPr>
        <p:txBody>
          <a:bodyPr/>
          <a:lstStyle/>
          <a:p>
            <a:r>
              <a:rPr lang="en-GB" dirty="0"/>
              <a:t>Proposed framework</a:t>
            </a:r>
            <a:endParaRPr lang="en-CY" dirty="0"/>
          </a:p>
        </p:txBody>
      </p:sp>
      <p:pic>
        <p:nvPicPr>
          <p:cNvPr id="9" name="Content Placeholder 8" descr="Overall framework of generating high-quality instruction data from massive user behaviours and LLMs">
            <a:extLst>
              <a:ext uri="{FF2B5EF4-FFF2-40B4-BE49-F238E27FC236}">
                <a16:creationId xmlns:a16="http://schemas.microsoft.com/office/drawing/2014/main" id="{35378499-71D7-6538-45D0-4C996FA309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2983" y="1467737"/>
            <a:ext cx="4128901" cy="257545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9D995D8-32A0-F8F9-9D16-64834333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18" y="247435"/>
            <a:ext cx="902067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AEDDA-983B-6E35-CDB3-21439DA3D613}"/>
              </a:ext>
            </a:extLst>
          </p:cNvPr>
          <p:cNvSpPr txBox="1"/>
          <p:nvPr/>
        </p:nvSpPr>
        <p:spPr>
          <a:xfrm>
            <a:off x="2471517" y="1283071"/>
            <a:ext cx="5044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Preliminary - Overview of COSMO Knowledge Generation pipeline</a:t>
            </a:r>
            <a:endParaRPr lang="en-CY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96DA86-EEA7-230A-07FB-FE62A0918E75}"/>
              </a:ext>
            </a:extLst>
          </p:cNvPr>
          <p:cNvSpPr txBox="1">
            <a:spLocks/>
          </p:cNvSpPr>
          <p:nvPr/>
        </p:nvSpPr>
        <p:spPr>
          <a:xfrm>
            <a:off x="1595475" y="2155303"/>
            <a:ext cx="6097508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/>
              <a:t>User behaviours</a:t>
            </a:r>
          </a:p>
          <a:p>
            <a:r>
              <a:rPr lang="en-GB" dirty="0"/>
              <a:t>Produce huge amount of behaviour logs</a:t>
            </a:r>
          </a:p>
        </p:txBody>
      </p:sp>
    </p:spTree>
    <p:extLst>
      <p:ext uri="{BB962C8B-B14F-4D97-AF65-F5344CB8AC3E}">
        <p14:creationId xmlns:p14="http://schemas.microsoft.com/office/powerpoint/2010/main" val="21232371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15697</TotalTime>
  <Words>1914</Words>
  <Application>Microsoft Macintosh PowerPoint</Application>
  <PresentationFormat>Widescreen</PresentationFormat>
  <Paragraphs>316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Aptos</vt:lpstr>
      <vt:lpstr>Arial</vt:lpstr>
      <vt:lpstr>Calibri</vt:lpstr>
      <vt:lpstr>Century Gothic</vt:lpstr>
      <vt:lpstr>Constantia</vt:lpstr>
      <vt:lpstr>Helvetica Neue</vt:lpstr>
      <vt:lpstr>Wingdings</vt:lpstr>
      <vt:lpstr>Wingdings 3</vt:lpstr>
      <vt:lpstr>Wisp</vt:lpstr>
      <vt:lpstr>Θέμα του Office</vt:lpstr>
      <vt:lpstr>COSMO: A Large-Scale E-commerce Common Sense Knowledge Generation and Serving System at Amazon</vt:lpstr>
      <vt:lpstr>The E-commerce Semantic Gap</vt:lpstr>
      <vt:lpstr>Example:   Mining implicit commonsense knowledge from e-commerce user behavior</vt:lpstr>
      <vt:lpstr>COSMO: Knowledge-Driven E-commerce</vt:lpstr>
      <vt:lpstr>Related work</vt:lpstr>
      <vt:lpstr>Related work</vt:lpstr>
      <vt:lpstr>Related work</vt:lpstr>
      <vt:lpstr>Related work</vt:lpstr>
      <vt:lpstr>Proposed framework</vt:lpstr>
      <vt:lpstr>Proposed framework</vt:lpstr>
      <vt:lpstr>Proposed framework</vt:lpstr>
      <vt:lpstr>Proposed framework</vt:lpstr>
      <vt:lpstr>Proposed framework</vt:lpstr>
      <vt:lpstr>Proposed framework</vt:lpstr>
      <vt:lpstr>Proposed framework</vt:lpstr>
      <vt:lpstr>Knowledge generation</vt:lpstr>
      <vt:lpstr>Knowledge generation</vt:lpstr>
      <vt:lpstr>Knowledge generation</vt:lpstr>
      <vt:lpstr>Knowledge generation</vt:lpstr>
      <vt:lpstr>Knowledge generation</vt:lpstr>
      <vt:lpstr>Knowledge Refinement</vt:lpstr>
      <vt:lpstr>Knowledge Refinement</vt:lpstr>
      <vt:lpstr>Knowledge Refinement</vt:lpstr>
      <vt:lpstr>Annotation Principles </vt:lpstr>
      <vt:lpstr>Knowledge Refinement</vt:lpstr>
      <vt:lpstr>Instruction-tuned COSMO Language Model </vt:lpstr>
      <vt:lpstr>Online Deployment</vt:lpstr>
      <vt:lpstr>Online Deployment</vt:lpstr>
      <vt:lpstr>Online Deployment</vt:lpstr>
      <vt:lpstr>Online Deployment</vt:lpstr>
      <vt:lpstr>EVALUATIONS AND APPLICATIONS</vt:lpstr>
      <vt:lpstr>Search Relevance</vt:lpstr>
      <vt:lpstr>Search Relevance</vt:lpstr>
      <vt:lpstr>Search Relevance</vt:lpstr>
      <vt:lpstr>Search Relevance</vt:lpstr>
      <vt:lpstr>Search Relevance</vt:lpstr>
      <vt:lpstr>Session-based Recommendation</vt:lpstr>
      <vt:lpstr>Session-based Recommendation</vt:lpstr>
      <vt:lpstr>Search Navigation</vt:lpstr>
      <vt:lpstr>Search Navigation</vt:lpstr>
      <vt:lpstr>Search Navigation</vt:lpstr>
      <vt:lpstr>Conclusion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Panayiotis Liotatis</dc:creator>
  <cp:lastModifiedBy>Panayiotis Liotatis</cp:lastModifiedBy>
  <cp:revision>89</cp:revision>
  <cp:lastPrinted>2025-02-12T20:07:04Z</cp:lastPrinted>
  <dcterms:created xsi:type="dcterms:W3CDTF">2025-02-12T19:56:21Z</dcterms:created>
  <dcterms:modified xsi:type="dcterms:W3CDTF">2025-05-01T14:26:24Z</dcterms:modified>
</cp:coreProperties>
</file>